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684" r:id="rId2"/>
    <p:sldId id="690" r:id="rId3"/>
    <p:sldId id="685" r:id="rId4"/>
    <p:sldId id="686" r:id="rId5"/>
    <p:sldId id="687" r:id="rId6"/>
    <p:sldId id="689" r:id="rId7"/>
    <p:sldId id="688" r:id="rId8"/>
    <p:sldId id="741" r:id="rId9"/>
    <p:sldId id="742" r:id="rId10"/>
    <p:sldId id="699" r:id="rId11"/>
    <p:sldId id="700" r:id="rId12"/>
    <p:sldId id="704" r:id="rId13"/>
    <p:sldId id="705" r:id="rId14"/>
    <p:sldId id="706" r:id="rId15"/>
    <p:sldId id="709" r:id="rId16"/>
    <p:sldId id="710" r:id="rId17"/>
    <p:sldId id="711" r:id="rId18"/>
    <p:sldId id="714" r:id="rId19"/>
    <p:sldId id="751" r:id="rId20"/>
    <p:sldId id="715" r:id="rId21"/>
    <p:sldId id="716" r:id="rId22"/>
    <p:sldId id="729" r:id="rId23"/>
    <p:sldId id="730" r:id="rId24"/>
    <p:sldId id="731" r:id="rId25"/>
    <p:sldId id="732" r:id="rId26"/>
    <p:sldId id="733" r:id="rId27"/>
    <p:sldId id="734" r:id="rId28"/>
    <p:sldId id="735" r:id="rId29"/>
    <p:sldId id="693" r:id="rId30"/>
    <p:sldId id="736" r:id="rId31"/>
    <p:sldId id="737" r:id="rId32"/>
    <p:sldId id="738" r:id="rId33"/>
    <p:sldId id="739" r:id="rId34"/>
    <p:sldId id="740" r:id="rId35"/>
    <p:sldId id="743" r:id="rId36"/>
    <p:sldId id="752" r:id="rId37"/>
    <p:sldId id="753" r:id="rId38"/>
    <p:sldId id="754" r:id="rId39"/>
    <p:sldId id="755" r:id="rId40"/>
    <p:sldId id="756" r:id="rId41"/>
    <p:sldId id="698" r:id="rId42"/>
    <p:sldId id="675" r:id="rId43"/>
    <p:sldId id="744" r:id="rId44"/>
    <p:sldId id="745" r:id="rId45"/>
    <p:sldId id="746" r:id="rId46"/>
    <p:sldId id="747" r:id="rId47"/>
    <p:sldId id="748" r:id="rId48"/>
    <p:sldId id="749" r:id="rId49"/>
    <p:sldId id="750" r:id="rId50"/>
    <p:sldId id="682" r:id="rId51"/>
  </p:sldIdLst>
  <p:sldSz cx="9144000" cy="5715000" type="screen16x10"/>
  <p:notesSz cx="6797675" cy="9926638"/>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04813" indent="52388"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809625" indent="104775"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214438" indent="157163"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620838" indent="207963"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3EC"/>
    <a:srgbClr val="788598"/>
    <a:srgbClr val="D9E3EF"/>
    <a:srgbClr val="CDE2E5"/>
    <a:srgbClr val="CED8E4"/>
    <a:srgbClr val="7E8692"/>
    <a:srgbClr val="CAD8E8"/>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84192" autoAdjust="0"/>
  </p:normalViewPr>
  <p:slideViewPr>
    <p:cSldViewPr>
      <p:cViewPr varScale="1">
        <p:scale>
          <a:sx n="152" d="100"/>
          <a:sy n="152" d="100"/>
        </p:scale>
        <p:origin x="348" y="144"/>
      </p:cViewPr>
      <p:guideLst>
        <p:guide orient="horz" pos="180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0147" tIns="45074" rIns="90147" bIns="45074" numCol="1" anchor="t" anchorCtr="0" compatLnSpc="1">
            <a:prstTxWarp prst="textNoShape">
              <a:avLst/>
            </a:prstTxWarp>
          </a:bodyPr>
          <a:lstStyle>
            <a:lvl1pPr>
              <a:defRPr sz="1200">
                <a:latin typeface="Arial" charset="0"/>
                <a:ea typeface="ＭＳ Ｐゴシック" pitchFamily="68" charset="-128"/>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0147" tIns="45074" rIns="90147" bIns="45074" numCol="1" anchor="t" anchorCtr="0" compatLnSpc="1">
            <a:prstTxWarp prst="textNoShape">
              <a:avLst/>
            </a:prstTxWarp>
          </a:bodyPr>
          <a:lstStyle>
            <a:lvl1pPr algn="r">
              <a:defRPr sz="1200">
                <a:latin typeface="Arial" charset="0"/>
                <a:ea typeface="ＭＳ Ｐゴシック" pitchFamily="68" charset="-128"/>
                <a:cs typeface="+mn-cs"/>
              </a:defRPr>
            </a:lvl1pPr>
          </a:lstStyle>
          <a:p>
            <a:pPr>
              <a:defRPr/>
            </a:pPr>
            <a:fld id="{461E8C35-E6EE-4C75-B1E5-296D6E6A3D08}" type="datetime1">
              <a:rPr lang="de-DE"/>
              <a:pPr>
                <a:defRPr/>
              </a:pPr>
              <a:t>17.05.2017</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wrap="square" lIns="90147" tIns="45074" rIns="90147" bIns="45074" numCol="1" anchor="b" anchorCtr="0" compatLnSpc="1">
            <a:prstTxWarp prst="textNoShape">
              <a:avLst/>
            </a:prstTxWarp>
          </a:bodyPr>
          <a:lstStyle>
            <a:lvl1pPr>
              <a:defRPr sz="1200">
                <a:latin typeface="Arial" charset="0"/>
                <a:ea typeface="ＭＳ Ｐゴシック" pitchFamily="68" charset="-128"/>
                <a:cs typeface="+mn-cs"/>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0147" tIns="45074" rIns="90147" bIns="45074" numCol="1" anchor="b" anchorCtr="0" compatLnSpc="1">
            <a:prstTxWarp prst="textNoShape">
              <a:avLst/>
            </a:prstTxWarp>
          </a:bodyPr>
          <a:lstStyle>
            <a:lvl1pPr algn="r">
              <a:defRPr sz="1200">
                <a:latin typeface="Arial" charset="0"/>
                <a:ea typeface="ＭＳ Ｐゴシック" pitchFamily="68" charset="-128"/>
                <a:cs typeface="+mn-cs"/>
              </a:defRPr>
            </a:lvl1pPr>
          </a:lstStyle>
          <a:p>
            <a:pPr>
              <a:defRPr/>
            </a:pPr>
            <a:fld id="{50F0F3B6-8E4B-4C88-B51A-CE8FD5EE0E19}" type="slidenum">
              <a:rPr lang="de-DE"/>
              <a:pPr>
                <a:defRPr/>
              </a:pPr>
              <a:t>‹Nr.›</a:t>
            </a:fld>
            <a:endParaRPr lang="de-DE"/>
          </a:p>
        </p:txBody>
      </p:sp>
    </p:spTree>
    <p:extLst>
      <p:ext uri="{BB962C8B-B14F-4D97-AF65-F5344CB8AC3E}">
        <p14:creationId xmlns:p14="http://schemas.microsoft.com/office/powerpoint/2010/main" val="3409968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lvl1pPr>
              <a:defRPr sz="1000">
                <a:latin typeface="Arial" charset="0"/>
                <a:ea typeface="ＭＳ Ｐゴシック" pitchFamily="68" charset="-128"/>
                <a:cs typeface="+mn-cs"/>
              </a:defRPr>
            </a:lvl1pPr>
          </a:lstStyle>
          <a:p>
            <a:pPr>
              <a:defRPr/>
            </a:pPr>
            <a:endParaRPr lang="de-DE"/>
          </a:p>
        </p:txBody>
      </p:sp>
      <p:sp>
        <p:nvSpPr>
          <p:cNvPr id="122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lvl1pPr algn="r">
              <a:defRPr sz="1000">
                <a:latin typeface="Arial" charset="0"/>
                <a:ea typeface="ＭＳ Ｐゴシック" pitchFamily="68" charset="-128"/>
                <a:cs typeface="+mn-cs"/>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420688" y="742950"/>
            <a:ext cx="59563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p>
            <a:pPr lvl="0"/>
            <a:r>
              <a:rPr lang="de-DE" noProof="0" dirty="0" smtClean="0"/>
              <a:t>Textmasterformate durch Klicken bearbeiten</a:t>
            </a:r>
          </a:p>
        </p:txBody>
      </p:sp>
      <p:sp>
        <p:nvSpPr>
          <p:cNvPr id="1229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0147" tIns="45074" rIns="90147" bIns="45074" numCol="1" anchor="b" anchorCtr="0" compatLnSpc="1">
            <a:prstTxWarp prst="textNoShape">
              <a:avLst/>
            </a:prstTxWarp>
          </a:bodyPr>
          <a:lstStyle>
            <a:lvl1pPr>
              <a:defRPr sz="1000">
                <a:latin typeface="Arial" charset="0"/>
                <a:ea typeface="ＭＳ Ｐゴシック" pitchFamily="68" charset="-128"/>
                <a:cs typeface="+mn-cs"/>
              </a:defRPr>
            </a:lvl1pPr>
          </a:lstStyle>
          <a:p>
            <a:pPr>
              <a:defRPr/>
            </a:pPr>
            <a:endParaRPr lang="de-DE"/>
          </a:p>
        </p:txBody>
      </p:sp>
      <p:sp>
        <p:nvSpPr>
          <p:cNvPr id="1229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0147" tIns="45074" rIns="90147" bIns="45074" numCol="1" anchor="b" anchorCtr="0" compatLnSpc="1">
            <a:prstTxWarp prst="textNoShape">
              <a:avLst/>
            </a:prstTxWarp>
          </a:bodyPr>
          <a:lstStyle>
            <a:lvl1pPr algn="r">
              <a:defRPr sz="1000">
                <a:latin typeface="Arial" charset="0"/>
                <a:ea typeface="ＭＳ Ｐゴシック" pitchFamily="68" charset="-128"/>
                <a:cs typeface="+mn-cs"/>
              </a:defRPr>
            </a:lvl1pPr>
          </a:lstStyle>
          <a:p>
            <a:pPr>
              <a:defRPr/>
            </a:pPr>
            <a:fld id="{252542B5-2D49-4F98-ACEC-0C9750E482EF}" type="slidenum">
              <a:rPr lang="de-DE"/>
              <a:pPr>
                <a:defRPr/>
              </a:pPr>
              <a:t>‹Nr.›</a:t>
            </a:fld>
            <a:endParaRPr lang="de-DE" dirty="0"/>
          </a:p>
        </p:txBody>
      </p:sp>
    </p:spTree>
    <p:extLst>
      <p:ext uri="{BB962C8B-B14F-4D97-AF65-F5344CB8AC3E}">
        <p14:creationId xmlns:p14="http://schemas.microsoft.com/office/powerpoint/2010/main" val="6679618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Arial" pitchFamily="63" charset="0"/>
        <a:ea typeface="ＭＳ Ｐゴシック" pitchFamily="63" charset="-128"/>
        <a:cs typeface="ＭＳ Ｐゴシック" pitchFamily="63" charset="-128"/>
      </a:defRPr>
    </a:lvl1pPr>
    <a:lvl2pPr marL="657225" indent="-2524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2pPr>
    <a:lvl3pPr marL="1012825"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3pPr>
    <a:lvl4pPr marL="1417638"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4pPr>
    <a:lvl5pPr marL="1822450"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5pPr>
    <a:lvl6pPr marL="2026082" algn="l" defTabSz="405216" rtl="0" eaLnBrk="1" latinLnBrk="0" hangingPunct="1">
      <a:defRPr sz="1100" kern="1200">
        <a:solidFill>
          <a:schemeClr val="tx1"/>
        </a:solidFill>
        <a:latin typeface="+mn-lt"/>
        <a:ea typeface="+mn-ea"/>
        <a:cs typeface="+mn-cs"/>
      </a:defRPr>
    </a:lvl6pPr>
    <a:lvl7pPr marL="2431298" algn="l" defTabSz="405216" rtl="0" eaLnBrk="1" latinLnBrk="0" hangingPunct="1">
      <a:defRPr sz="1100" kern="1200">
        <a:solidFill>
          <a:schemeClr val="tx1"/>
        </a:solidFill>
        <a:latin typeface="+mn-lt"/>
        <a:ea typeface="+mn-ea"/>
        <a:cs typeface="+mn-cs"/>
      </a:defRPr>
    </a:lvl7pPr>
    <a:lvl8pPr marL="2836515" algn="l" defTabSz="405216" rtl="0" eaLnBrk="1" latinLnBrk="0" hangingPunct="1">
      <a:defRPr sz="1100" kern="1200">
        <a:solidFill>
          <a:schemeClr val="tx1"/>
        </a:solidFill>
        <a:latin typeface="+mn-lt"/>
        <a:ea typeface="+mn-ea"/>
        <a:cs typeface="+mn-cs"/>
      </a:defRPr>
    </a:lvl8pPr>
    <a:lvl9pPr marL="3241731" algn="l" defTabSz="40521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Arial" charset="0"/>
              <a:ea typeface="ＭＳ Ｐゴシック" pitchFamily="34" charset="-128"/>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Arial" charset="0"/>
                <a:ea typeface="ＭＳ Ｐゴシック" pitchFamily="34" charset="-128"/>
              </a:defRPr>
            </a:lvl1pPr>
            <a:lvl2pPr marL="742950" indent="-285750" eaLnBrk="0" hangingPunct="0">
              <a:spcBef>
                <a:spcPct val="30000"/>
              </a:spcBef>
              <a:defRPr sz="1100">
                <a:solidFill>
                  <a:schemeClr val="tx1"/>
                </a:solidFill>
                <a:latin typeface="Arial" charset="0"/>
                <a:ea typeface="ＭＳ Ｐゴシック" pitchFamily="34" charset="-128"/>
              </a:defRPr>
            </a:lvl2pPr>
            <a:lvl3pPr marL="1143000" indent="-228600" eaLnBrk="0" hangingPunct="0">
              <a:spcBef>
                <a:spcPct val="30000"/>
              </a:spcBef>
              <a:defRPr sz="1100">
                <a:solidFill>
                  <a:schemeClr val="tx1"/>
                </a:solidFill>
                <a:latin typeface="Arial" charset="0"/>
                <a:ea typeface="ＭＳ Ｐゴシック" pitchFamily="34" charset="-128"/>
              </a:defRPr>
            </a:lvl3pPr>
            <a:lvl4pPr marL="1600200" indent="-228600" eaLnBrk="0" hangingPunct="0">
              <a:spcBef>
                <a:spcPct val="30000"/>
              </a:spcBef>
              <a:defRPr sz="1100">
                <a:solidFill>
                  <a:schemeClr val="tx1"/>
                </a:solidFill>
                <a:latin typeface="Arial" charset="0"/>
                <a:ea typeface="ＭＳ Ｐゴシック" pitchFamily="34" charset="-128"/>
              </a:defRPr>
            </a:lvl4pPr>
            <a:lvl5pPr marL="2057400" indent="-228600" eaLnBrk="0" hangingPunct="0">
              <a:spcBef>
                <a:spcPct val="30000"/>
              </a:spcBef>
              <a:defRPr sz="11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1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1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1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eaLnBrk="1" hangingPunct="1">
              <a:spcBef>
                <a:spcPct val="0"/>
              </a:spcBef>
            </a:pPr>
            <a:fld id="{76B3B013-054A-4D8A-97C9-C9AA586DCA0C}" type="slidenum">
              <a:rPr lang="de-DE" altLang="de-DE" sz="1000" smtClean="0"/>
              <a:pPr eaLnBrk="1" hangingPunct="1">
                <a:spcBef>
                  <a:spcPct val="0"/>
                </a:spcBef>
              </a:pPr>
              <a:t>1</a:t>
            </a:fld>
            <a:endParaRPr lang="de-DE" altLang="de-DE" sz="1000" smtClean="0"/>
          </a:p>
        </p:txBody>
      </p:sp>
    </p:spTree>
    <p:extLst>
      <p:ext uri="{BB962C8B-B14F-4D97-AF65-F5344CB8AC3E}">
        <p14:creationId xmlns:p14="http://schemas.microsoft.com/office/powerpoint/2010/main" val="393280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19DB6B4-F869-4CFE-9C06-4C6ECC6A40F2}" type="slidenum">
              <a:rPr lang="de-DE" altLang="de-DE" sz="1200"/>
              <a:pPr/>
              <a:t>16</a:t>
            </a:fld>
            <a:endParaRPr lang="de-DE" altLang="de-DE" sz="1200"/>
          </a:p>
        </p:txBody>
      </p:sp>
      <p:sp>
        <p:nvSpPr>
          <p:cNvPr id="33795" name="Rectangle 2"/>
          <p:cNvSpPr>
            <a:spLocks noGrp="1" noRot="1" noChangeAspect="1" noChangeArrowheads="1" noTextEdit="1"/>
          </p:cNvSpPr>
          <p:nvPr>
            <p:ph type="sldImg"/>
          </p:nvPr>
        </p:nvSpPr>
        <p:spPr>
          <a:xfrm>
            <a:off x="420688" y="742950"/>
            <a:ext cx="5956300" cy="3724275"/>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72768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1763861A-A6C7-4380-8603-1613DBACD56F}" type="slidenum">
              <a:rPr lang="de-DE" altLang="de-DE" sz="1200"/>
              <a:pPr/>
              <a:t>17</a:t>
            </a:fld>
            <a:endParaRPr lang="de-DE" altLang="de-DE" sz="1200"/>
          </a:p>
        </p:txBody>
      </p:sp>
      <p:sp>
        <p:nvSpPr>
          <p:cNvPr id="34819" name="Rectangle 2"/>
          <p:cNvSpPr>
            <a:spLocks noGrp="1" noRot="1" noChangeAspect="1" noChangeArrowheads="1" noTextEdit="1"/>
          </p:cNvSpPr>
          <p:nvPr>
            <p:ph type="sldImg"/>
          </p:nvPr>
        </p:nvSpPr>
        <p:spPr>
          <a:xfrm>
            <a:off x="420688" y="742950"/>
            <a:ext cx="5956300" cy="372427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15825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1077" y="9430306"/>
            <a:ext cx="294659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fld id="{586D99CD-6A33-49A5-999C-9DB4E46968F5}" type="slidenum">
              <a:rPr lang="de-DE" altLang="de-DE" sz="1200"/>
              <a:pPr/>
              <a:t>18</a:t>
            </a:fld>
            <a:endParaRPr lang="de-DE" altLang="de-DE" sz="1200"/>
          </a:p>
        </p:txBody>
      </p:sp>
      <p:sp>
        <p:nvSpPr>
          <p:cNvPr id="48131" name="Rectangle 2"/>
          <p:cNvSpPr>
            <a:spLocks noGrp="1" noRot="1" noChangeAspect="1" noChangeArrowheads="1" noTextEdit="1"/>
          </p:cNvSpPr>
          <p:nvPr>
            <p:ph type="sldImg"/>
          </p:nvPr>
        </p:nvSpPr>
        <p:spPr>
          <a:xfrm>
            <a:off x="420688" y="742950"/>
            <a:ext cx="5956300" cy="3724275"/>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2643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1077" y="9430306"/>
            <a:ext cx="294659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fld id="{586D99CD-6A33-49A5-999C-9DB4E46968F5}" type="slidenum">
              <a:rPr lang="de-DE" altLang="de-DE" sz="1200"/>
              <a:pPr/>
              <a:t>19</a:t>
            </a:fld>
            <a:endParaRPr lang="de-DE" altLang="de-DE" sz="1200"/>
          </a:p>
        </p:txBody>
      </p:sp>
      <p:sp>
        <p:nvSpPr>
          <p:cNvPr id="48131" name="Rectangle 2"/>
          <p:cNvSpPr>
            <a:spLocks noGrp="1" noRot="1" noChangeAspect="1" noChangeArrowheads="1" noTextEdit="1"/>
          </p:cNvSpPr>
          <p:nvPr>
            <p:ph type="sldImg"/>
          </p:nvPr>
        </p:nvSpPr>
        <p:spPr>
          <a:xfrm>
            <a:off x="420688" y="742950"/>
            <a:ext cx="5956300" cy="3724275"/>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46200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C4CEBF83-15BC-4B96-AD83-F2C588FE73F0}" type="slidenum">
              <a:rPr lang="de-DE" altLang="de-DE" sz="1200"/>
              <a:pPr/>
              <a:t>20</a:t>
            </a:fld>
            <a:endParaRPr lang="de-DE" altLang="de-DE" sz="1200"/>
          </a:p>
        </p:txBody>
      </p:sp>
      <p:sp>
        <p:nvSpPr>
          <p:cNvPr id="49155" name="Rectangle 2"/>
          <p:cNvSpPr>
            <a:spLocks noGrp="1" noRot="1" noChangeAspect="1" noChangeArrowheads="1" noTextEdit="1"/>
          </p:cNvSpPr>
          <p:nvPr>
            <p:ph type="sldImg"/>
          </p:nvPr>
        </p:nvSpPr>
        <p:spPr>
          <a:xfrm>
            <a:off x="420688" y="742950"/>
            <a:ext cx="5956300" cy="3724275"/>
          </a:xfrm>
          <a:ln/>
        </p:spPr>
      </p:sp>
      <p:sp>
        <p:nvSpPr>
          <p:cNvPr id="49156"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063903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36D92AF9-E6C3-40CA-BCEE-584352C7F66A}" type="slidenum">
              <a:rPr lang="de-DE" altLang="de-DE" sz="1200"/>
              <a:pPr/>
              <a:t>21</a:t>
            </a:fld>
            <a:endParaRPr lang="de-DE" altLang="de-DE" sz="1200"/>
          </a:p>
        </p:txBody>
      </p:sp>
      <p:sp>
        <p:nvSpPr>
          <p:cNvPr id="50179" name="Rectangle 2"/>
          <p:cNvSpPr>
            <a:spLocks noGrp="1" noRot="1" noChangeAspect="1" noChangeArrowheads="1" noTextEdit="1"/>
          </p:cNvSpPr>
          <p:nvPr>
            <p:ph type="sldImg"/>
          </p:nvPr>
        </p:nvSpPr>
        <p:spPr>
          <a:xfrm>
            <a:off x="420688" y="742950"/>
            <a:ext cx="5956300" cy="3724275"/>
          </a:xfrm>
          <a:ln/>
        </p:spPr>
      </p:sp>
      <p:sp>
        <p:nvSpPr>
          <p:cNvPr id="50180"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77927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686D2EE9-B854-4C98-8C23-BBF76D54DC78}" type="slidenum">
              <a:rPr lang="de-DE" altLang="de-DE" sz="1200"/>
              <a:pPr/>
              <a:t>22</a:t>
            </a:fld>
            <a:endParaRPr lang="de-DE" altLang="de-DE" sz="1200"/>
          </a:p>
        </p:txBody>
      </p:sp>
      <p:sp>
        <p:nvSpPr>
          <p:cNvPr id="53251" name="Rectangle 2"/>
          <p:cNvSpPr>
            <a:spLocks noGrp="1" noRot="1" noChangeAspect="1" noChangeArrowheads="1" noTextEdit="1"/>
          </p:cNvSpPr>
          <p:nvPr>
            <p:ph type="sldImg"/>
          </p:nvPr>
        </p:nvSpPr>
        <p:spPr>
          <a:xfrm>
            <a:off x="420688" y="742950"/>
            <a:ext cx="5956300" cy="3724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98822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E1AFF983-4A10-46DC-B210-05811291329C}" type="slidenum">
              <a:rPr lang="de-DE" altLang="de-DE" sz="1200"/>
              <a:pPr/>
              <a:t>23</a:t>
            </a:fld>
            <a:endParaRPr lang="de-DE" altLang="de-DE" sz="1200"/>
          </a:p>
        </p:txBody>
      </p:sp>
      <p:sp>
        <p:nvSpPr>
          <p:cNvPr id="54275" name="Rectangle 2"/>
          <p:cNvSpPr>
            <a:spLocks noGrp="1" noRot="1" noChangeAspect="1" noChangeArrowheads="1" noTextEdit="1"/>
          </p:cNvSpPr>
          <p:nvPr>
            <p:ph type="sldImg"/>
          </p:nvPr>
        </p:nvSpPr>
        <p:spPr>
          <a:xfrm>
            <a:off x="420688" y="742950"/>
            <a:ext cx="5956300" cy="3724275"/>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92871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BE49F6D8-0027-46BF-9DB4-1F6D15E4584E}" type="slidenum">
              <a:rPr lang="de-DE" altLang="de-DE" sz="1200"/>
              <a:pPr/>
              <a:t>24</a:t>
            </a:fld>
            <a:endParaRPr lang="de-DE" altLang="de-DE" sz="1200"/>
          </a:p>
        </p:txBody>
      </p:sp>
      <p:sp>
        <p:nvSpPr>
          <p:cNvPr id="51203" name="Rectangle 2"/>
          <p:cNvSpPr>
            <a:spLocks noGrp="1" noRot="1" noChangeAspect="1" noChangeArrowheads="1" noTextEdit="1"/>
          </p:cNvSpPr>
          <p:nvPr>
            <p:ph type="sldImg"/>
          </p:nvPr>
        </p:nvSpPr>
        <p:spPr>
          <a:xfrm>
            <a:off x="420688" y="742950"/>
            <a:ext cx="5956300" cy="3724275"/>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156051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CB83AF72-C777-4CAC-A51E-E79378995C0C}" type="slidenum">
              <a:rPr lang="de-DE" altLang="de-DE" sz="1200"/>
              <a:pPr/>
              <a:t>25</a:t>
            </a:fld>
            <a:endParaRPr lang="de-DE" altLang="de-DE" sz="1200"/>
          </a:p>
        </p:txBody>
      </p:sp>
      <p:sp>
        <p:nvSpPr>
          <p:cNvPr id="52227" name="Rectangle 2"/>
          <p:cNvSpPr>
            <a:spLocks noGrp="1" noRot="1" noChangeAspect="1" noChangeArrowheads="1" noTextEdit="1"/>
          </p:cNvSpPr>
          <p:nvPr>
            <p:ph type="sldImg"/>
          </p:nvPr>
        </p:nvSpPr>
        <p:spPr>
          <a:xfrm>
            <a:off x="420688" y="742950"/>
            <a:ext cx="5956300" cy="3724275"/>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7863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Arial" charset="0"/>
              <a:ea typeface="ＭＳ Ｐゴシック" pitchFamily="34" charset="-128"/>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Arial" charset="0"/>
                <a:ea typeface="ＭＳ Ｐゴシック" pitchFamily="34" charset="-128"/>
              </a:defRPr>
            </a:lvl1pPr>
            <a:lvl2pPr marL="742950" indent="-285750" eaLnBrk="0" hangingPunct="0">
              <a:spcBef>
                <a:spcPct val="30000"/>
              </a:spcBef>
              <a:defRPr sz="1100">
                <a:solidFill>
                  <a:schemeClr val="tx1"/>
                </a:solidFill>
                <a:latin typeface="Arial" charset="0"/>
                <a:ea typeface="ＭＳ Ｐゴシック" pitchFamily="34" charset="-128"/>
              </a:defRPr>
            </a:lvl2pPr>
            <a:lvl3pPr marL="1143000" indent="-228600" eaLnBrk="0" hangingPunct="0">
              <a:spcBef>
                <a:spcPct val="30000"/>
              </a:spcBef>
              <a:defRPr sz="1100">
                <a:solidFill>
                  <a:schemeClr val="tx1"/>
                </a:solidFill>
                <a:latin typeface="Arial" charset="0"/>
                <a:ea typeface="ＭＳ Ｐゴシック" pitchFamily="34" charset="-128"/>
              </a:defRPr>
            </a:lvl3pPr>
            <a:lvl4pPr marL="1600200" indent="-228600" eaLnBrk="0" hangingPunct="0">
              <a:spcBef>
                <a:spcPct val="30000"/>
              </a:spcBef>
              <a:defRPr sz="1100">
                <a:solidFill>
                  <a:schemeClr val="tx1"/>
                </a:solidFill>
                <a:latin typeface="Arial" charset="0"/>
                <a:ea typeface="ＭＳ Ｐゴシック" pitchFamily="34" charset="-128"/>
              </a:defRPr>
            </a:lvl4pPr>
            <a:lvl5pPr marL="2057400" indent="-228600" eaLnBrk="0" hangingPunct="0">
              <a:spcBef>
                <a:spcPct val="30000"/>
              </a:spcBef>
              <a:defRPr sz="11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1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1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1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eaLnBrk="1" hangingPunct="1">
              <a:spcBef>
                <a:spcPct val="0"/>
              </a:spcBef>
            </a:pPr>
            <a:fld id="{EBF2B85C-7FEB-4E71-9436-E58660E18164}" type="slidenum">
              <a:rPr lang="de-DE" altLang="de-DE" sz="1000" smtClean="0"/>
              <a:pPr eaLnBrk="1" hangingPunct="1">
                <a:spcBef>
                  <a:spcPct val="0"/>
                </a:spcBef>
              </a:pPr>
              <a:t>7</a:t>
            </a:fld>
            <a:endParaRPr lang="de-DE" altLang="de-DE" sz="1000" smtClean="0"/>
          </a:p>
        </p:txBody>
      </p:sp>
    </p:spTree>
    <p:extLst>
      <p:ext uri="{BB962C8B-B14F-4D97-AF65-F5344CB8AC3E}">
        <p14:creationId xmlns:p14="http://schemas.microsoft.com/office/powerpoint/2010/main" val="854757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7C897963-3C0E-42DE-845B-EE2A0B08C07B}" type="slidenum">
              <a:rPr lang="de-DE" altLang="de-DE" sz="1200"/>
              <a:pPr/>
              <a:t>26</a:t>
            </a:fld>
            <a:endParaRPr lang="de-DE" altLang="de-DE" sz="1200"/>
          </a:p>
        </p:txBody>
      </p:sp>
      <p:sp>
        <p:nvSpPr>
          <p:cNvPr id="55299" name="Rectangle 2"/>
          <p:cNvSpPr>
            <a:spLocks noGrp="1" noRot="1" noChangeAspect="1" noChangeArrowheads="1" noTextEdit="1"/>
          </p:cNvSpPr>
          <p:nvPr>
            <p:ph type="sldImg"/>
          </p:nvPr>
        </p:nvSpPr>
        <p:spPr>
          <a:xfrm>
            <a:off x="420688" y="742950"/>
            <a:ext cx="5956300" cy="3724275"/>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270407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1D214D40-2ABE-45AE-AC53-A17FED90388A}" type="slidenum">
              <a:rPr lang="de-DE" altLang="de-DE" sz="1200"/>
              <a:pPr/>
              <a:t>27</a:t>
            </a:fld>
            <a:endParaRPr lang="de-DE" altLang="de-DE" sz="1200"/>
          </a:p>
        </p:txBody>
      </p:sp>
      <p:sp>
        <p:nvSpPr>
          <p:cNvPr id="56323" name="Rectangle 2"/>
          <p:cNvSpPr>
            <a:spLocks noGrp="1" noRot="1" noChangeAspect="1" noChangeArrowheads="1" noTextEdit="1"/>
          </p:cNvSpPr>
          <p:nvPr>
            <p:ph type="sldImg"/>
          </p:nvPr>
        </p:nvSpPr>
        <p:spPr>
          <a:xfrm>
            <a:off x="420688" y="742950"/>
            <a:ext cx="5956300" cy="3724275"/>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01631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20688" y="742950"/>
            <a:ext cx="5956300" cy="3724275"/>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82362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xfrm>
            <a:off x="420688" y="742950"/>
            <a:ext cx="5956300" cy="3724275"/>
          </a:xfrm>
          <a:ln/>
        </p:spPr>
      </p:sp>
      <p:sp>
        <p:nvSpPr>
          <p:cNvPr id="17411" name="Notizenplatzhalter 2"/>
          <p:cNvSpPr>
            <a:spLocks noGrp="1"/>
          </p:cNvSpPr>
          <p:nvPr>
            <p:ph type="body" idx="1"/>
          </p:nvPr>
        </p:nvSpPr>
        <p:spPr>
          <a:noFill/>
        </p:spPr>
        <p:txBody>
          <a:bodyPr/>
          <a:lstStyle/>
          <a:p>
            <a:endParaRPr lang="de-CH" altLang="de-DE" dirty="0" smtClean="0"/>
          </a:p>
        </p:txBody>
      </p:sp>
      <p:sp>
        <p:nvSpPr>
          <p:cNvPr id="17412" name="Foliennummernplatzhalter 3"/>
          <p:cNvSpPr>
            <a:spLocks noGrp="1"/>
          </p:cNvSpPr>
          <p:nvPr>
            <p:ph type="sldNum" sz="quarter" idx="5"/>
          </p:nvPr>
        </p:nvSpPr>
        <p:spPr>
          <a:noFill/>
        </p:spPr>
        <p:txBody>
          <a:bodyPr/>
          <a:lstStyle>
            <a:lvl1pPr>
              <a:defRPr sz="2200">
                <a:solidFill>
                  <a:schemeClr val="tx1"/>
                </a:solidFill>
                <a:latin typeface="Times" pitchFamily="18" charset="0"/>
              </a:defRPr>
            </a:lvl1pPr>
            <a:lvl2pPr marL="742950" indent="-285750">
              <a:defRPr sz="2200">
                <a:solidFill>
                  <a:schemeClr val="tx1"/>
                </a:solidFill>
                <a:latin typeface="Times" pitchFamily="18" charset="0"/>
              </a:defRPr>
            </a:lvl2pPr>
            <a:lvl3pPr marL="1143000" indent="-228600">
              <a:defRPr sz="2200">
                <a:solidFill>
                  <a:schemeClr val="tx1"/>
                </a:solidFill>
                <a:latin typeface="Times" pitchFamily="18" charset="0"/>
              </a:defRPr>
            </a:lvl3pPr>
            <a:lvl4pPr marL="1600200" indent="-228600">
              <a:defRPr sz="2200">
                <a:solidFill>
                  <a:schemeClr val="tx1"/>
                </a:solidFill>
                <a:latin typeface="Times" pitchFamily="18" charset="0"/>
              </a:defRPr>
            </a:lvl4pPr>
            <a:lvl5pPr marL="2057400" indent="-228600">
              <a:defRPr sz="2200">
                <a:solidFill>
                  <a:schemeClr val="tx1"/>
                </a:solidFill>
                <a:latin typeface="Times" pitchFamily="18" charset="0"/>
              </a:defRPr>
            </a:lvl5pPr>
            <a:lvl6pPr marL="2514600" indent="-228600" algn="r" eaLnBrk="0" fontAlgn="base" hangingPunct="0">
              <a:spcBef>
                <a:spcPct val="0"/>
              </a:spcBef>
              <a:spcAft>
                <a:spcPct val="0"/>
              </a:spcAft>
              <a:defRPr sz="2200">
                <a:solidFill>
                  <a:schemeClr val="tx1"/>
                </a:solidFill>
                <a:latin typeface="Times" pitchFamily="18" charset="0"/>
              </a:defRPr>
            </a:lvl6pPr>
            <a:lvl7pPr marL="2971800" indent="-228600" algn="r" eaLnBrk="0" fontAlgn="base" hangingPunct="0">
              <a:spcBef>
                <a:spcPct val="0"/>
              </a:spcBef>
              <a:spcAft>
                <a:spcPct val="0"/>
              </a:spcAft>
              <a:defRPr sz="2200">
                <a:solidFill>
                  <a:schemeClr val="tx1"/>
                </a:solidFill>
                <a:latin typeface="Times" pitchFamily="18" charset="0"/>
              </a:defRPr>
            </a:lvl7pPr>
            <a:lvl8pPr marL="3429000" indent="-228600" algn="r" eaLnBrk="0" fontAlgn="base" hangingPunct="0">
              <a:spcBef>
                <a:spcPct val="0"/>
              </a:spcBef>
              <a:spcAft>
                <a:spcPct val="0"/>
              </a:spcAft>
              <a:defRPr sz="2200">
                <a:solidFill>
                  <a:schemeClr val="tx1"/>
                </a:solidFill>
                <a:latin typeface="Times" pitchFamily="18" charset="0"/>
              </a:defRPr>
            </a:lvl8pPr>
            <a:lvl9pPr marL="3886200" indent="-228600" algn="r" eaLnBrk="0" fontAlgn="base" hangingPunct="0">
              <a:spcBef>
                <a:spcPct val="0"/>
              </a:spcBef>
              <a:spcAft>
                <a:spcPct val="0"/>
              </a:spcAft>
              <a:defRPr sz="2200">
                <a:solidFill>
                  <a:schemeClr val="tx1"/>
                </a:solidFill>
                <a:latin typeface="Times" pitchFamily="18" charset="0"/>
              </a:defRPr>
            </a:lvl9pPr>
          </a:lstStyle>
          <a:p>
            <a:fld id="{70C25B41-F2BA-497E-8A79-C6D9A0078E66}" type="slidenum">
              <a:rPr lang="de-CH" altLang="de-DE" sz="1200" smtClean="0"/>
              <a:pPr/>
              <a:t>31</a:t>
            </a:fld>
            <a:endParaRPr lang="de-CH" altLang="de-DE" sz="1200" smtClean="0"/>
          </a:p>
        </p:txBody>
      </p:sp>
    </p:spTree>
    <p:extLst>
      <p:ext uri="{BB962C8B-B14F-4D97-AF65-F5344CB8AC3E}">
        <p14:creationId xmlns:p14="http://schemas.microsoft.com/office/powerpoint/2010/main" val="3318078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200">
                <a:solidFill>
                  <a:schemeClr val="tx1"/>
                </a:solidFill>
                <a:latin typeface="Times" pitchFamily="18" charset="0"/>
              </a:defRPr>
            </a:lvl1pPr>
            <a:lvl2pPr marL="742950" indent="-285750">
              <a:defRPr sz="2200">
                <a:solidFill>
                  <a:schemeClr val="tx1"/>
                </a:solidFill>
                <a:latin typeface="Times" pitchFamily="18" charset="0"/>
              </a:defRPr>
            </a:lvl2pPr>
            <a:lvl3pPr marL="1143000" indent="-228600">
              <a:defRPr sz="2200">
                <a:solidFill>
                  <a:schemeClr val="tx1"/>
                </a:solidFill>
                <a:latin typeface="Times" pitchFamily="18" charset="0"/>
              </a:defRPr>
            </a:lvl3pPr>
            <a:lvl4pPr marL="1600200" indent="-228600">
              <a:defRPr sz="2200">
                <a:solidFill>
                  <a:schemeClr val="tx1"/>
                </a:solidFill>
                <a:latin typeface="Times" pitchFamily="18" charset="0"/>
              </a:defRPr>
            </a:lvl4pPr>
            <a:lvl5pPr marL="2057400" indent="-228600">
              <a:defRPr sz="2200">
                <a:solidFill>
                  <a:schemeClr val="tx1"/>
                </a:solidFill>
                <a:latin typeface="Times" pitchFamily="18" charset="0"/>
              </a:defRPr>
            </a:lvl5pPr>
            <a:lvl6pPr marL="2514600" indent="-228600" algn="r" eaLnBrk="0" fontAlgn="base" hangingPunct="0">
              <a:spcBef>
                <a:spcPct val="0"/>
              </a:spcBef>
              <a:spcAft>
                <a:spcPct val="0"/>
              </a:spcAft>
              <a:defRPr sz="2200">
                <a:solidFill>
                  <a:schemeClr val="tx1"/>
                </a:solidFill>
                <a:latin typeface="Times" pitchFamily="18" charset="0"/>
              </a:defRPr>
            </a:lvl6pPr>
            <a:lvl7pPr marL="2971800" indent="-228600" algn="r" eaLnBrk="0" fontAlgn="base" hangingPunct="0">
              <a:spcBef>
                <a:spcPct val="0"/>
              </a:spcBef>
              <a:spcAft>
                <a:spcPct val="0"/>
              </a:spcAft>
              <a:defRPr sz="2200">
                <a:solidFill>
                  <a:schemeClr val="tx1"/>
                </a:solidFill>
                <a:latin typeface="Times" pitchFamily="18" charset="0"/>
              </a:defRPr>
            </a:lvl7pPr>
            <a:lvl8pPr marL="3429000" indent="-228600" algn="r" eaLnBrk="0" fontAlgn="base" hangingPunct="0">
              <a:spcBef>
                <a:spcPct val="0"/>
              </a:spcBef>
              <a:spcAft>
                <a:spcPct val="0"/>
              </a:spcAft>
              <a:defRPr sz="2200">
                <a:solidFill>
                  <a:schemeClr val="tx1"/>
                </a:solidFill>
                <a:latin typeface="Times" pitchFamily="18" charset="0"/>
              </a:defRPr>
            </a:lvl8pPr>
            <a:lvl9pPr marL="3886200" indent="-228600" algn="r" eaLnBrk="0" fontAlgn="base" hangingPunct="0">
              <a:spcBef>
                <a:spcPct val="0"/>
              </a:spcBef>
              <a:spcAft>
                <a:spcPct val="0"/>
              </a:spcAft>
              <a:defRPr sz="2200">
                <a:solidFill>
                  <a:schemeClr val="tx1"/>
                </a:solidFill>
                <a:latin typeface="Times" pitchFamily="18" charset="0"/>
              </a:defRPr>
            </a:lvl9pPr>
          </a:lstStyle>
          <a:p>
            <a:fld id="{48841203-D397-4F54-96B3-24727466631D}" type="slidenum">
              <a:rPr lang="de-DE" altLang="de-DE" sz="1200" smtClean="0"/>
              <a:pPr/>
              <a:t>32</a:t>
            </a:fld>
            <a:endParaRPr lang="de-DE" altLang="de-DE" sz="1200" smtClean="0"/>
          </a:p>
        </p:txBody>
      </p:sp>
      <p:sp>
        <p:nvSpPr>
          <p:cNvPr id="15363" name="Rectangle 2"/>
          <p:cNvSpPr>
            <a:spLocks noGrp="1" noRot="1" noChangeAspect="1" noChangeArrowheads="1" noTextEdit="1"/>
          </p:cNvSpPr>
          <p:nvPr>
            <p:ph type="sldImg"/>
          </p:nvPr>
        </p:nvSpPr>
        <p:spPr>
          <a:xfrm>
            <a:off x="420688" y="742950"/>
            <a:ext cx="5956300" cy="3724275"/>
          </a:xfrm>
          <a:ln/>
        </p:spPr>
      </p:sp>
      <p:sp>
        <p:nvSpPr>
          <p:cNvPr id="15364" name="Rectangle 3"/>
          <p:cNvSpPr>
            <a:spLocks noGrp="1" noChangeArrowheads="1"/>
          </p:cNvSpPr>
          <p:nvPr>
            <p:ph type="body" idx="1"/>
          </p:nvPr>
        </p:nvSpPr>
        <p:spPr>
          <a:noFill/>
        </p:spPr>
        <p:txBody>
          <a:bodyPr/>
          <a:lstStyle/>
          <a:p>
            <a:r>
              <a:rPr lang="de-CH" b="1" dirty="0"/>
              <a:t>Fähigkeiten / Aufgaben</a:t>
            </a:r>
          </a:p>
          <a:p>
            <a:pPr marL="285750" indent="-285750">
              <a:spcBef>
                <a:spcPts val="600"/>
              </a:spcBef>
              <a:buFont typeface="Wingdings" panose="05000000000000000000" pitchFamily="2" charset="2"/>
              <a:buChar char="Ø"/>
            </a:pPr>
            <a:r>
              <a:rPr lang="de-CH" dirty="0" smtClean="0"/>
              <a:t>Ausgeprägte </a:t>
            </a:r>
            <a:r>
              <a:rPr lang="de-CH" dirty="0"/>
              <a:t>Kommunikationsfähigkeiten</a:t>
            </a:r>
          </a:p>
          <a:p>
            <a:pPr marL="285750" indent="-285750">
              <a:spcBef>
                <a:spcPts val="600"/>
              </a:spcBef>
              <a:buFont typeface="Wingdings" panose="05000000000000000000" pitchFamily="2" charset="2"/>
              <a:buChar char="Ø"/>
            </a:pPr>
            <a:r>
              <a:rPr lang="de-CH" dirty="0"/>
              <a:t>gute Umgangsformen</a:t>
            </a:r>
          </a:p>
          <a:p>
            <a:pPr marL="285750" indent="-285750">
              <a:spcBef>
                <a:spcPts val="600"/>
              </a:spcBef>
              <a:buFont typeface="Wingdings" panose="05000000000000000000" pitchFamily="2" charset="2"/>
              <a:buChar char="Ø"/>
            </a:pPr>
            <a:r>
              <a:rPr lang="de-CH" dirty="0"/>
              <a:t>beraten</a:t>
            </a:r>
          </a:p>
          <a:p>
            <a:pPr marL="285750" indent="-285750">
              <a:spcBef>
                <a:spcPts val="600"/>
              </a:spcBef>
              <a:buFont typeface="Wingdings" panose="05000000000000000000" pitchFamily="2" charset="2"/>
              <a:buChar char="Ø"/>
            </a:pPr>
            <a:r>
              <a:rPr lang="de-CH" dirty="0"/>
              <a:t>organisieren</a:t>
            </a:r>
          </a:p>
          <a:p>
            <a:pPr marL="285750" indent="-285750">
              <a:spcBef>
                <a:spcPts val="600"/>
              </a:spcBef>
              <a:buFont typeface="Wingdings" panose="05000000000000000000" pitchFamily="2" charset="2"/>
              <a:buChar char="Ø"/>
            </a:pPr>
            <a:r>
              <a:rPr lang="de-CH" dirty="0"/>
              <a:t>planen</a:t>
            </a:r>
          </a:p>
          <a:p>
            <a:pPr marL="285750" indent="-285750">
              <a:spcBef>
                <a:spcPts val="600"/>
              </a:spcBef>
              <a:buFont typeface="Wingdings" panose="05000000000000000000" pitchFamily="2" charset="2"/>
              <a:buChar char="Ø"/>
            </a:pPr>
            <a:r>
              <a:rPr lang="de-CH" dirty="0"/>
              <a:t>koordinieren</a:t>
            </a:r>
          </a:p>
          <a:p>
            <a:pPr marL="285750" indent="-285750">
              <a:spcBef>
                <a:spcPts val="600"/>
              </a:spcBef>
              <a:buFont typeface="Wingdings" panose="05000000000000000000" pitchFamily="2" charset="2"/>
              <a:buChar char="Ø"/>
            </a:pPr>
            <a:r>
              <a:rPr lang="de-CH" dirty="0"/>
              <a:t>teamfähig</a:t>
            </a:r>
          </a:p>
          <a:p>
            <a:pPr marL="285750" indent="-285750">
              <a:spcBef>
                <a:spcPts val="600"/>
              </a:spcBef>
              <a:buFont typeface="Wingdings" panose="05000000000000000000" pitchFamily="2" charset="2"/>
              <a:buChar char="Ø"/>
            </a:pPr>
            <a:r>
              <a:rPr lang="de-CH" dirty="0"/>
              <a:t>Termine überwachen</a:t>
            </a:r>
          </a:p>
          <a:p>
            <a:pPr marL="285750" indent="-285750">
              <a:spcBef>
                <a:spcPts val="600"/>
              </a:spcBef>
              <a:buFont typeface="Wingdings" panose="05000000000000000000" pitchFamily="2" charset="2"/>
              <a:buChar char="Ø"/>
            </a:pPr>
            <a:r>
              <a:rPr lang="de-CH" dirty="0"/>
              <a:t>technisches Verständnis</a:t>
            </a:r>
            <a:br>
              <a:rPr lang="de-CH" dirty="0"/>
            </a:br>
            <a:endParaRPr lang="de-CH" dirty="0"/>
          </a:p>
          <a:p>
            <a:pPr marL="285750" indent="-285750">
              <a:spcBef>
                <a:spcPts val="600"/>
              </a:spcBef>
              <a:buFont typeface="Wingdings" panose="05000000000000000000" pitchFamily="2" charset="2"/>
              <a:buChar char="Ø"/>
            </a:pPr>
            <a:r>
              <a:rPr lang="de-CH" dirty="0"/>
              <a:t>Umgehen mit Kundenreklamationen</a:t>
            </a:r>
          </a:p>
          <a:p>
            <a:pPr>
              <a:spcBef>
                <a:spcPts val="600"/>
              </a:spcBef>
            </a:pPr>
            <a:endParaRPr lang="de-CH" dirty="0"/>
          </a:p>
          <a:p>
            <a:pPr marL="285750" indent="-285750">
              <a:buFont typeface="Wingdings" panose="05000000000000000000" pitchFamily="2" charset="2"/>
              <a:buChar char="Ø"/>
            </a:pPr>
            <a:r>
              <a:rPr lang="de-CH" dirty="0"/>
              <a:t>Administrative Tätigkeiten: </a:t>
            </a:r>
            <a:br>
              <a:rPr lang="de-CH" dirty="0"/>
            </a:br>
            <a:r>
              <a:rPr lang="de-CH" dirty="0"/>
              <a:t>Kalkulationen, Kostenvoranschläge, </a:t>
            </a:r>
            <a:br>
              <a:rPr lang="de-CH" dirty="0"/>
            </a:br>
            <a:r>
              <a:rPr lang="de-CH" dirty="0"/>
              <a:t>Aufträge annehmen erstellen und abrechnen, </a:t>
            </a:r>
            <a:br>
              <a:rPr lang="de-CH" dirty="0"/>
            </a:br>
            <a:r>
              <a:rPr lang="de-CH" dirty="0"/>
              <a:t>Garantien </a:t>
            </a:r>
            <a:r>
              <a:rPr lang="de-CH" dirty="0" smtClean="0"/>
              <a:t>abwickeln</a:t>
            </a:r>
            <a:endParaRPr lang="de-CH" dirty="0"/>
          </a:p>
        </p:txBody>
      </p:sp>
    </p:spTree>
    <p:extLst>
      <p:ext uri="{BB962C8B-B14F-4D97-AF65-F5344CB8AC3E}">
        <p14:creationId xmlns:p14="http://schemas.microsoft.com/office/powerpoint/2010/main" val="264684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200">
                <a:solidFill>
                  <a:schemeClr val="tx1"/>
                </a:solidFill>
                <a:latin typeface="Times" pitchFamily="18" charset="0"/>
              </a:defRPr>
            </a:lvl1pPr>
            <a:lvl2pPr marL="742950" indent="-285750">
              <a:defRPr sz="2200">
                <a:solidFill>
                  <a:schemeClr val="tx1"/>
                </a:solidFill>
                <a:latin typeface="Times" pitchFamily="18" charset="0"/>
              </a:defRPr>
            </a:lvl2pPr>
            <a:lvl3pPr marL="1143000" indent="-228600">
              <a:defRPr sz="2200">
                <a:solidFill>
                  <a:schemeClr val="tx1"/>
                </a:solidFill>
                <a:latin typeface="Times" pitchFamily="18" charset="0"/>
              </a:defRPr>
            </a:lvl3pPr>
            <a:lvl4pPr marL="1600200" indent="-228600">
              <a:defRPr sz="2200">
                <a:solidFill>
                  <a:schemeClr val="tx1"/>
                </a:solidFill>
                <a:latin typeface="Times" pitchFamily="18" charset="0"/>
              </a:defRPr>
            </a:lvl4pPr>
            <a:lvl5pPr marL="2057400" indent="-228600">
              <a:defRPr sz="2200">
                <a:solidFill>
                  <a:schemeClr val="tx1"/>
                </a:solidFill>
                <a:latin typeface="Times" pitchFamily="18" charset="0"/>
              </a:defRPr>
            </a:lvl5pPr>
            <a:lvl6pPr marL="2514600" indent="-228600" algn="r" eaLnBrk="0" fontAlgn="base" hangingPunct="0">
              <a:spcBef>
                <a:spcPct val="0"/>
              </a:spcBef>
              <a:spcAft>
                <a:spcPct val="0"/>
              </a:spcAft>
              <a:defRPr sz="2200">
                <a:solidFill>
                  <a:schemeClr val="tx1"/>
                </a:solidFill>
                <a:latin typeface="Times" pitchFamily="18" charset="0"/>
              </a:defRPr>
            </a:lvl6pPr>
            <a:lvl7pPr marL="2971800" indent="-228600" algn="r" eaLnBrk="0" fontAlgn="base" hangingPunct="0">
              <a:spcBef>
                <a:spcPct val="0"/>
              </a:spcBef>
              <a:spcAft>
                <a:spcPct val="0"/>
              </a:spcAft>
              <a:defRPr sz="2200">
                <a:solidFill>
                  <a:schemeClr val="tx1"/>
                </a:solidFill>
                <a:latin typeface="Times" pitchFamily="18" charset="0"/>
              </a:defRPr>
            </a:lvl7pPr>
            <a:lvl8pPr marL="3429000" indent="-228600" algn="r" eaLnBrk="0" fontAlgn="base" hangingPunct="0">
              <a:spcBef>
                <a:spcPct val="0"/>
              </a:spcBef>
              <a:spcAft>
                <a:spcPct val="0"/>
              </a:spcAft>
              <a:defRPr sz="2200">
                <a:solidFill>
                  <a:schemeClr val="tx1"/>
                </a:solidFill>
                <a:latin typeface="Times" pitchFamily="18" charset="0"/>
              </a:defRPr>
            </a:lvl8pPr>
            <a:lvl9pPr marL="3886200" indent="-228600" algn="r" eaLnBrk="0" fontAlgn="base" hangingPunct="0">
              <a:spcBef>
                <a:spcPct val="0"/>
              </a:spcBef>
              <a:spcAft>
                <a:spcPct val="0"/>
              </a:spcAft>
              <a:defRPr sz="2200">
                <a:solidFill>
                  <a:schemeClr val="tx1"/>
                </a:solidFill>
                <a:latin typeface="Times" pitchFamily="18" charset="0"/>
              </a:defRPr>
            </a:lvl9pPr>
          </a:lstStyle>
          <a:p>
            <a:fld id="{1B52FB5B-C99B-48EE-BE7E-9A49D5BC8CD3}" type="slidenum">
              <a:rPr lang="de-DE" altLang="de-DE" sz="1200" smtClean="0"/>
              <a:pPr/>
              <a:t>33</a:t>
            </a:fld>
            <a:endParaRPr lang="de-DE" altLang="de-DE" sz="1200" smtClean="0"/>
          </a:p>
        </p:txBody>
      </p:sp>
      <p:sp>
        <p:nvSpPr>
          <p:cNvPr id="16387" name="Rectangle 2"/>
          <p:cNvSpPr>
            <a:spLocks noGrp="1" noRot="1" noChangeAspect="1" noChangeArrowheads="1" noTextEdit="1"/>
          </p:cNvSpPr>
          <p:nvPr>
            <p:ph type="sldImg"/>
          </p:nvPr>
        </p:nvSpPr>
        <p:spPr>
          <a:xfrm>
            <a:off x="420688" y="742950"/>
            <a:ext cx="5956300" cy="3724275"/>
          </a:xfrm>
          <a:ln/>
        </p:spPr>
      </p:sp>
      <p:sp>
        <p:nvSpPr>
          <p:cNvPr id="16388" name="Rectangle 3"/>
          <p:cNvSpPr>
            <a:spLocks noGrp="1" noChangeArrowheads="1"/>
          </p:cNvSpPr>
          <p:nvPr>
            <p:ph type="body" idx="1"/>
          </p:nvPr>
        </p:nvSpPr>
        <p:spPr>
          <a:noFill/>
        </p:spPr>
        <p:txBody>
          <a:bodyPr/>
          <a:lstStyle/>
          <a:p>
            <a:endParaRPr lang="de-CH" altLang="de-DE" smtClean="0"/>
          </a:p>
        </p:txBody>
      </p:sp>
    </p:spTree>
    <p:extLst>
      <p:ext uri="{BB962C8B-B14F-4D97-AF65-F5344CB8AC3E}">
        <p14:creationId xmlns:p14="http://schemas.microsoft.com/office/powerpoint/2010/main" val="2674571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Fähigkeiten </a:t>
            </a:r>
            <a:r>
              <a:rPr lang="de-CH" b="1" smtClean="0"/>
              <a:t>/ Aufgaben</a:t>
            </a:r>
            <a:endParaRPr lang="de-CH" b="1" dirty="0" smtClean="0"/>
          </a:p>
          <a:p>
            <a:pPr marL="285750" indent="-285750">
              <a:spcBef>
                <a:spcPts val="600"/>
              </a:spcBef>
              <a:buFont typeface="Wingdings" panose="05000000000000000000" pitchFamily="2" charset="2"/>
              <a:buChar char="Ø"/>
            </a:pPr>
            <a:r>
              <a:rPr lang="de-CH" sz="900" dirty="0" smtClean="0"/>
              <a:t>Führung der Bereiche Verkauf, Kundendienst, Werkstatt, Ersatzteillager, Finanzen, Administration und Personal</a:t>
            </a:r>
          </a:p>
          <a:p>
            <a:pPr marL="285750" indent="-285750">
              <a:spcBef>
                <a:spcPts val="600"/>
              </a:spcBef>
              <a:buFont typeface="Wingdings" panose="05000000000000000000" pitchFamily="2" charset="2"/>
              <a:buChar char="Ø"/>
            </a:pPr>
            <a:r>
              <a:rPr lang="de-CH" sz="900" dirty="0" smtClean="0"/>
              <a:t>Unternehmerisches denken und handeln</a:t>
            </a:r>
          </a:p>
          <a:p>
            <a:pPr marL="285750" indent="-285750">
              <a:spcBef>
                <a:spcPts val="600"/>
              </a:spcBef>
              <a:buFont typeface="Wingdings" panose="05000000000000000000" pitchFamily="2" charset="2"/>
              <a:buChar char="Ø"/>
            </a:pPr>
            <a:r>
              <a:rPr lang="de-CH" sz="900" dirty="0" smtClean="0"/>
              <a:t>Marktpotential erkennen</a:t>
            </a:r>
          </a:p>
          <a:p>
            <a:pPr marL="285750" indent="-285750">
              <a:spcBef>
                <a:spcPts val="600"/>
              </a:spcBef>
              <a:buFont typeface="Wingdings" panose="05000000000000000000" pitchFamily="2" charset="2"/>
              <a:buChar char="Ø"/>
            </a:pPr>
            <a:r>
              <a:rPr lang="de-CH" sz="900" dirty="0" smtClean="0"/>
              <a:t>Strategien entwickeln und umsetzen</a:t>
            </a:r>
          </a:p>
          <a:p>
            <a:pPr marL="285750" indent="-285750">
              <a:spcBef>
                <a:spcPts val="600"/>
              </a:spcBef>
              <a:buFont typeface="Wingdings" panose="05000000000000000000" pitchFamily="2" charset="2"/>
              <a:buChar char="Ø"/>
            </a:pPr>
            <a:r>
              <a:rPr lang="de-CH" sz="900" dirty="0" smtClean="0"/>
              <a:t>Struktur und Organisation für erfolgreiches </a:t>
            </a:r>
            <a:r>
              <a:rPr lang="de-CH" sz="900" dirty="0" err="1" smtClean="0"/>
              <a:t>Sales</a:t>
            </a:r>
            <a:r>
              <a:rPr lang="de-CH" sz="900" dirty="0" smtClean="0"/>
              <a:t> und </a:t>
            </a:r>
            <a:r>
              <a:rPr lang="de-CH" sz="900" dirty="0" err="1" smtClean="0"/>
              <a:t>Aftersales</a:t>
            </a:r>
            <a:r>
              <a:rPr lang="de-CH" sz="900" dirty="0" smtClean="0"/>
              <a:t> Geschäft sicherstellen</a:t>
            </a:r>
          </a:p>
          <a:p>
            <a:pPr marL="285750" indent="-285750">
              <a:spcBef>
                <a:spcPts val="600"/>
              </a:spcBef>
              <a:buFont typeface="Wingdings" panose="05000000000000000000" pitchFamily="2" charset="2"/>
              <a:buChar char="Ø"/>
            </a:pPr>
            <a:r>
              <a:rPr lang="de-CH" sz="900" dirty="0" smtClean="0"/>
              <a:t>Mitarbeiter- sowie Kundenzufriedenheit und Qualität</a:t>
            </a:r>
          </a:p>
          <a:p>
            <a:pPr marL="285750" indent="-285750">
              <a:spcBef>
                <a:spcPts val="600"/>
              </a:spcBef>
              <a:buFont typeface="Wingdings" panose="05000000000000000000" pitchFamily="2" charset="2"/>
              <a:buChar char="Ø"/>
            </a:pPr>
            <a:r>
              <a:rPr lang="de-CH" sz="900" dirty="0" smtClean="0"/>
              <a:t>Gesamt Budget- und Ergebnisverantwortung</a:t>
            </a:r>
          </a:p>
          <a:p>
            <a:pPr marL="285750" indent="-285750">
              <a:spcBef>
                <a:spcPts val="600"/>
              </a:spcBef>
              <a:buFont typeface="Wingdings" panose="05000000000000000000" pitchFamily="2" charset="2"/>
              <a:buChar char="Ø"/>
            </a:pPr>
            <a:endParaRPr lang="de-CH" sz="900" dirty="0" smtClean="0"/>
          </a:p>
          <a:p>
            <a:pPr marL="285750" indent="-285750">
              <a:spcBef>
                <a:spcPts val="600"/>
              </a:spcBef>
              <a:buFont typeface="Wingdings" panose="05000000000000000000" pitchFamily="2" charset="2"/>
              <a:buChar char="Ø"/>
            </a:pPr>
            <a:r>
              <a:rPr lang="de-CH" sz="900" b="1" dirty="0" smtClean="0"/>
              <a:t>Führungsaufgabe</a:t>
            </a:r>
            <a:endParaRPr lang="de-CH" b="1" dirty="0" smtClean="0"/>
          </a:p>
          <a:p>
            <a:endParaRPr lang="de-CH" dirty="0"/>
          </a:p>
        </p:txBody>
      </p:sp>
      <p:sp>
        <p:nvSpPr>
          <p:cNvPr id="4" name="Foliennummernplatzhalter 3"/>
          <p:cNvSpPr>
            <a:spLocks noGrp="1"/>
          </p:cNvSpPr>
          <p:nvPr>
            <p:ph type="sldNum" sz="quarter" idx="10"/>
          </p:nvPr>
        </p:nvSpPr>
        <p:spPr/>
        <p:txBody>
          <a:bodyPr/>
          <a:lstStyle/>
          <a:p>
            <a:pPr>
              <a:defRPr/>
            </a:pPr>
            <a:fld id="{D9A4CCD1-A1D5-406D-82F9-CD1B1D18C1FF}" type="slidenum">
              <a:rPr lang="de-DE" smtClean="0"/>
              <a:pPr>
                <a:defRPr/>
              </a:pPr>
              <a:t>34</a:t>
            </a:fld>
            <a:endParaRPr lang="de-DE" dirty="0"/>
          </a:p>
        </p:txBody>
      </p:sp>
    </p:spTree>
    <p:extLst>
      <p:ext uri="{BB962C8B-B14F-4D97-AF65-F5344CB8AC3E}">
        <p14:creationId xmlns:p14="http://schemas.microsoft.com/office/powerpoint/2010/main" val="3089833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187080F-BB48-4E84-AD86-15280EDCF709}" type="slidenum">
              <a:rPr lang="de-DE" altLang="de-DE" sz="1200"/>
              <a:pPr/>
              <a:t>36</a:t>
            </a:fld>
            <a:endParaRPr lang="de-DE" altLang="de-DE" sz="1200"/>
          </a:p>
        </p:txBody>
      </p:sp>
      <p:sp>
        <p:nvSpPr>
          <p:cNvPr id="36867" name="Rectangle 2"/>
          <p:cNvSpPr>
            <a:spLocks noGrp="1" noRot="1" noChangeAspect="1" noChangeArrowheads="1" noTextEdit="1"/>
          </p:cNvSpPr>
          <p:nvPr>
            <p:ph type="sldImg"/>
          </p:nvPr>
        </p:nvSpPr>
        <p:spPr>
          <a:xfrm>
            <a:off x="420688" y="742950"/>
            <a:ext cx="5956300" cy="3724275"/>
          </a:xfrm>
          <a:ln/>
        </p:spPr>
      </p:sp>
      <p:sp>
        <p:nvSpPr>
          <p:cNvPr id="3686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Telematik-Steuerung von Automobilen</a:t>
            </a:r>
            <a:r>
              <a:rPr lang="de-DE" altLang="de-DE" smtClean="0">
                <a:latin typeface="Arial" charset="0"/>
                <a:cs typeface="Arial" charset="0"/>
              </a:rPr>
              <a:t/>
            </a:r>
            <a:br>
              <a:rPr lang="de-DE" altLang="de-DE" smtClean="0">
                <a:latin typeface="Arial" charset="0"/>
                <a:cs typeface="Arial" charset="0"/>
              </a:rPr>
            </a:br>
            <a:r>
              <a:rPr lang="de-DE" altLang="de-DE" smtClean="0">
                <a:latin typeface="Arial" charset="0"/>
                <a:cs typeface="Arial" charset="0"/>
              </a:rPr>
              <a:t/>
            </a:r>
            <a:br>
              <a:rPr lang="de-DE" altLang="de-DE" smtClean="0">
                <a:latin typeface="Arial" charset="0"/>
                <a:cs typeface="Arial" charset="0"/>
              </a:rPr>
            </a:br>
            <a:r>
              <a:rPr lang="de-DE" altLang="de-DE" b="1" smtClean="0">
                <a:solidFill>
                  <a:schemeClr val="accent2"/>
                </a:solidFill>
                <a:latin typeface="Arial" charset="0"/>
                <a:cs typeface="Arial" charset="0"/>
              </a:rPr>
              <a:t>Gute Verbindungen</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Die Telematik verbindet Telekommunikation mit Informatik im Auto. In der Automobiltechnik verbergen sich hinter diesem Begriff aufwändige Mobilitätssysteme, die dem Fahrer E-Mails vorlesen, das nächste Hotel finden oder das Navigationssystem mit aktuellen Verkehrsinformationen versorgen.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In Verbindung mit einem fest eingebauten Autotelefon bieten einige Autohersteller heute auch automatische Notrufsysteme an. Diese senden bei einem Unfall automatisch ein Notrufsignal mit präziser Standortbestimmung aus, das die Rettungsdienste zur Unglücksstelle führt. Zudem enthält das SOS-Signal Daten zur Schwere des Unfalls. Die Grundlage für diese Meldung liefern die Daten der Fahrzeugsensoren, die für das Auslösen der Airbags zuständig sind.</a:t>
            </a:r>
            <a:br>
              <a:rPr lang="de-DE" altLang="de-DE" b="1" smtClean="0">
                <a:solidFill>
                  <a:schemeClr val="accent2"/>
                </a:solidFill>
                <a:latin typeface="Arial" charset="0"/>
                <a:cs typeface="Arial" charset="0"/>
              </a:rPr>
            </a:br>
            <a:endParaRPr lang="de-DE" altLang="de-DE" b="1" smtClean="0">
              <a:solidFill>
                <a:schemeClr val="accent2"/>
              </a:solidFill>
              <a:latin typeface="Arial" charset="0"/>
              <a:cs typeface="Arial" charset="0"/>
            </a:endParaRPr>
          </a:p>
          <a:p>
            <a:endParaRPr lang="de-DE" altLang="de-DE" b="1" smtClean="0">
              <a:solidFill>
                <a:schemeClr val="accent2"/>
              </a:solidFill>
              <a:latin typeface="Arial" charset="0"/>
              <a:cs typeface="Arial" charset="0"/>
            </a:endParaRPr>
          </a:p>
        </p:txBody>
      </p:sp>
    </p:spTree>
    <p:extLst>
      <p:ext uri="{BB962C8B-B14F-4D97-AF65-F5344CB8AC3E}">
        <p14:creationId xmlns:p14="http://schemas.microsoft.com/office/powerpoint/2010/main" val="275070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20803D4-7067-4AB1-82A5-124D163C39BA}" type="slidenum">
              <a:rPr lang="de-DE" altLang="de-DE" sz="1200"/>
              <a:pPr/>
              <a:t>37</a:t>
            </a:fld>
            <a:endParaRPr lang="de-DE" altLang="de-DE" sz="1200"/>
          </a:p>
        </p:txBody>
      </p:sp>
      <p:sp>
        <p:nvSpPr>
          <p:cNvPr id="41987" name="Rectangle 2"/>
          <p:cNvSpPr>
            <a:spLocks noGrp="1" noRot="1" noChangeAspect="1" noChangeArrowheads="1" noTextEdit="1"/>
          </p:cNvSpPr>
          <p:nvPr>
            <p:ph type="sldImg"/>
          </p:nvPr>
        </p:nvSpPr>
        <p:spPr>
          <a:xfrm>
            <a:off x="420688" y="742950"/>
            <a:ext cx="5956300" cy="3724275"/>
          </a:xfrm>
          <a:ln/>
        </p:spPr>
      </p:sp>
      <p:sp>
        <p:nvSpPr>
          <p:cNvPr id="4198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Verkehrslenkungs- und Informationssysteme</a:t>
            </a:r>
            <a:r>
              <a:rPr lang="de-DE" altLang="de-DE" smtClean="0">
                <a:latin typeface="Arial" charset="0"/>
                <a:cs typeface="Arial" charset="0"/>
              </a:rPr>
              <a:t/>
            </a:r>
            <a:br>
              <a:rPr lang="de-DE" altLang="de-DE" smtClean="0">
                <a:latin typeface="Arial" charset="0"/>
                <a:cs typeface="Arial" charset="0"/>
              </a:rPr>
            </a:br>
            <a:r>
              <a:rPr lang="de-DE" altLang="de-DE" b="1" smtClean="0">
                <a:solidFill>
                  <a:schemeClr val="accent2"/>
                </a:solidFill>
                <a:latin typeface="Arial" charset="0"/>
                <a:cs typeface="Arial" charset="0"/>
              </a:rPr>
              <a:t>Geschickt um den Stau</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Autos sollen zukünftig direkt miteinander kommunizieren. Sie tauschen dabei Informationen zur aktuellen Verkehrslage aus - schnell und direkt von Fahrzeug zu Fahrzeug. Möglich macht das die WirelessLAN-Funktechnik. Steht ein Auto im Stau, sendet es diese Information in so genannten Ad-hoc-Netzen in Sekundenschnelle an alle Fahrzeuge in seinem Umfeld. Die dynamische Navigation führt diese dann elegant auf einer freien Ausweichroute zum Ziel. Über die aktuelle Position und Geschwindigkeit hinaus, liegen in modernen Automobilen noch eine Vielzahl weiterer Daten vor, die für die Verkehrsmeldungen nutzbar sind. Hierzu gehören Informationen des Abblend-, Fern-, Nebel-, Warnblink- oder Bremslichtes, darüber hinaus Daten des Antiblockier-Systems (ABS), der Fahrdynamik-Regelung (ESP), der Scheibenwischertätigkeit oder des Außenthermometers. Diese Daten geben Hinweise auf die lokale Straßen- oder Wetterlage - zum Beispiel auf lokale Glätte, Nebel, Nässe oder ein Stauende in einer Kurve.</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Sind nur zehn Prozent aller Fahrzeuge in </a:t>
            </a:r>
            <a:r>
              <a:rPr lang="de-CH" altLang="de-DE" b="1" smtClean="0">
                <a:solidFill>
                  <a:schemeClr val="accent2"/>
                </a:solidFill>
                <a:latin typeface="Arial" charset="0"/>
                <a:cs typeface="Arial" charset="0"/>
              </a:rPr>
              <a:t>der Schweiz</a:t>
            </a:r>
            <a:r>
              <a:rPr lang="de-DE" altLang="de-DE" b="1" smtClean="0">
                <a:solidFill>
                  <a:schemeClr val="accent2"/>
                </a:solidFill>
                <a:latin typeface="Arial" charset="0"/>
                <a:cs typeface="Arial" charset="0"/>
              </a:rPr>
              <a:t> mit dieser Technik ausgestattet, ist damit eine flächendeckende Verkehrsinformation möglich. Jedes Fahrzeug übernimmt dabei - je nach Situation - die Rolle des Senders, Empfängers oder Vermittlers</a:t>
            </a:r>
            <a:r>
              <a:rPr lang="de-DE" altLang="de-DE" b="1" smtClean="0">
                <a:latin typeface="Arial" charset="0"/>
                <a:cs typeface="Arial" charset="0"/>
              </a:rPr>
              <a:t>. </a:t>
            </a:r>
          </a:p>
        </p:txBody>
      </p:sp>
    </p:spTree>
    <p:extLst>
      <p:ext uri="{BB962C8B-B14F-4D97-AF65-F5344CB8AC3E}">
        <p14:creationId xmlns:p14="http://schemas.microsoft.com/office/powerpoint/2010/main" val="200281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BA3DB9E-A47C-4573-874B-49B9377449EE}" type="slidenum">
              <a:rPr lang="de-DE" altLang="de-DE" sz="1200"/>
              <a:pPr/>
              <a:t>38</a:t>
            </a:fld>
            <a:endParaRPr lang="de-DE" altLang="de-DE" sz="1200"/>
          </a:p>
        </p:txBody>
      </p:sp>
      <p:sp>
        <p:nvSpPr>
          <p:cNvPr id="35843" name="Rectangle 2"/>
          <p:cNvSpPr>
            <a:spLocks noGrp="1" noRot="1" noChangeAspect="1" noChangeArrowheads="1" noTextEdit="1"/>
          </p:cNvSpPr>
          <p:nvPr>
            <p:ph type="sldImg"/>
          </p:nvPr>
        </p:nvSpPr>
        <p:spPr>
          <a:xfrm>
            <a:off x="420688" y="742950"/>
            <a:ext cx="5956300" cy="3724275"/>
          </a:xfrm>
          <a:ln/>
        </p:spPr>
      </p:sp>
      <p:sp>
        <p:nvSpPr>
          <p:cNvPr id="3584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Brennstoffzellen-Antrieb</a:t>
            </a:r>
            <a:r>
              <a:rPr lang="de-DE" altLang="de-DE" smtClean="0">
                <a:latin typeface="Arial" charset="0"/>
                <a:cs typeface="Arial" charset="0"/>
              </a:rPr>
              <a:t/>
            </a:r>
            <a:br>
              <a:rPr lang="de-DE" altLang="de-DE" smtClean="0">
                <a:latin typeface="Arial" charset="0"/>
                <a:cs typeface="Arial" charset="0"/>
              </a:rPr>
            </a:br>
            <a:endParaRPr lang="de-CH" altLang="de-DE" smtClean="0">
              <a:latin typeface="Arial" charset="0"/>
              <a:cs typeface="Arial" charset="0"/>
            </a:endParaRPr>
          </a:p>
          <a:p>
            <a:r>
              <a:rPr lang="de-DE" altLang="de-DE" b="1" smtClean="0">
                <a:solidFill>
                  <a:schemeClr val="accent2"/>
                </a:solidFill>
                <a:latin typeface="Arial" charset="0"/>
                <a:cs typeface="Arial" charset="0"/>
              </a:rPr>
              <a:t>Unter den alternativen Antrieben stellt die wasserstoffbetriebene Brennstoffzelle eine interessante Entwicklung dar. Sie hat einen doppelt so hohen Wirkungsgrad wie der Verbrennungsmotor, ist geräuscharm und arbeitet völlig schadstofffrei.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Bei der Reaktion von Wasserstoff und Sauerstoff wird elektrische Energie freigesetzt, die das Fahrzeug antreibt. Einzige Emission ist reiner Wasserdampf.</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In der Brennstoffzelle vereinigen sich Wasserstoff und Sauerstoff zu Wasser, wobei die frei werdende Energie direkt in elektrische Energie umgewandelt wird. Die Umwandlung von chemischer Energie in elektrische Energie erfolgt in einem einzigen Schritt ohne thermische</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oder mechanische Zwischenstufen.</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Fahrzeuge lassen sich über einen Elektromotor mit dieser Energie antreiben und bieten damit eine neue Zukunftsperspektive für mögliche alternative Fahrzeugantriebe.</a:t>
            </a:r>
            <a:br>
              <a:rPr lang="de-DE" altLang="de-DE" b="1" smtClean="0">
                <a:solidFill>
                  <a:schemeClr val="accent2"/>
                </a:solidFill>
                <a:latin typeface="Arial" charset="0"/>
                <a:cs typeface="Arial" charset="0"/>
              </a:rPr>
            </a:br>
            <a:endParaRPr lang="de-DE" altLang="de-DE" b="1" smtClean="0">
              <a:solidFill>
                <a:schemeClr val="accent2"/>
              </a:solidFill>
              <a:latin typeface="Arial" charset="0"/>
              <a:cs typeface="Arial" charset="0"/>
            </a:endParaRPr>
          </a:p>
          <a:p>
            <a:endParaRPr lang="de-DE" altLang="de-DE" b="1" smtClean="0">
              <a:solidFill>
                <a:schemeClr val="accent2"/>
              </a:solidFill>
              <a:latin typeface="Arial" charset="0"/>
              <a:cs typeface="Arial" charset="0"/>
            </a:endParaRPr>
          </a:p>
        </p:txBody>
      </p:sp>
    </p:spTree>
    <p:extLst>
      <p:ext uri="{BB962C8B-B14F-4D97-AF65-F5344CB8AC3E}">
        <p14:creationId xmlns:p14="http://schemas.microsoft.com/office/powerpoint/2010/main" val="260814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740" indent="-282207">
              <a:defRPr sz="2400">
                <a:solidFill>
                  <a:schemeClr val="tx1"/>
                </a:solidFill>
                <a:latin typeface="Times" pitchFamily="18" charset="0"/>
              </a:defRPr>
            </a:lvl2pPr>
            <a:lvl3pPr marL="1128831" indent="-225766">
              <a:defRPr sz="2400">
                <a:solidFill>
                  <a:schemeClr val="tx1"/>
                </a:solidFill>
                <a:latin typeface="Times" pitchFamily="18" charset="0"/>
              </a:defRPr>
            </a:lvl3pPr>
            <a:lvl4pPr marL="1580364" indent="-225766">
              <a:defRPr sz="2400">
                <a:solidFill>
                  <a:schemeClr val="tx1"/>
                </a:solidFill>
                <a:latin typeface="Times" pitchFamily="18" charset="0"/>
              </a:defRPr>
            </a:lvl4pPr>
            <a:lvl5pPr marL="2031895" indent="-225766">
              <a:defRPr sz="2400">
                <a:solidFill>
                  <a:schemeClr val="tx1"/>
                </a:solidFill>
                <a:latin typeface="Times" pitchFamily="18" charset="0"/>
              </a:defRPr>
            </a:lvl5pPr>
            <a:lvl6pPr marL="2483428" indent="-225766" algn="r" eaLnBrk="0" fontAlgn="base" hangingPunct="0">
              <a:spcBef>
                <a:spcPct val="0"/>
              </a:spcBef>
              <a:spcAft>
                <a:spcPct val="0"/>
              </a:spcAft>
              <a:defRPr sz="2400">
                <a:solidFill>
                  <a:schemeClr val="tx1"/>
                </a:solidFill>
                <a:latin typeface="Times" pitchFamily="18" charset="0"/>
              </a:defRPr>
            </a:lvl6pPr>
            <a:lvl7pPr marL="2934960" indent="-225766" algn="r" eaLnBrk="0" fontAlgn="base" hangingPunct="0">
              <a:spcBef>
                <a:spcPct val="0"/>
              </a:spcBef>
              <a:spcAft>
                <a:spcPct val="0"/>
              </a:spcAft>
              <a:defRPr sz="2400">
                <a:solidFill>
                  <a:schemeClr val="tx1"/>
                </a:solidFill>
                <a:latin typeface="Times" pitchFamily="18" charset="0"/>
              </a:defRPr>
            </a:lvl7pPr>
            <a:lvl8pPr marL="3386493" indent="-225766" algn="r" eaLnBrk="0" fontAlgn="base" hangingPunct="0">
              <a:spcBef>
                <a:spcPct val="0"/>
              </a:spcBef>
              <a:spcAft>
                <a:spcPct val="0"/>
              </a:spcAft>
              <a:defRPr sz="2400">
                <a:solidFill>
                  <a:schemeClr val="tx1"/>
                </a:solidFill>
                <a:latin typeface="Times" pitchFamily="18" charset="0"/>
              </a:defRPr>
            </a:lvl8pPr>
            <a:lvl9pPr marL="3838025" indent="-225766" algn="r" eaLnBrk="0" fontAlgn="base" hangingPunct="0">
              <a:spcBef>
                <a:spcPct val="0"/>
              </a:spcBef>
              <a:spcAft>
                <a:spcPct val="0"/>
              </a:spcAft>
              <a:defRPr sz="2400">
                <a:solidFill>
                  <a:schemeClr val="tx1"/>
                </a:solidFill>
                <a:latin typeface="Times" pitchFamily="18" charset="0"/>
              </a:defRPr>
            </a:lvl9pPr>
          </a:lstStyle>
          <a:p>
            <a:fld id="{686D2EE9-B854-4C98-8C23-BBF76D54DC78}" type="slidenum">
              <a:rPr lang="de-DE" altLang="de-DE" sz="1200"/>
              <a:pPr/>
              <a:t>9</a:t>
            </a:fld>
            <a:endParaRPr lang="de-DE" altLang="de-DE" sz="1200" dirty="0"/>
          </a:p>
        </p:txBody>
      </p:sp>
      <p:sp>
        <p:nvSpPr>
          <p:cNvPr id="53251" name="Rectangle 2"/>
          <p:cNvSpPr>
            <a:spLocks noGrp="1" noRot="1" noChangeAspect="1" noChangeArrowheads="1" noTextEdit="1"/>
          </p:cNvSpPr>
          <p:nvPr>
            <p:ph type="sldImg"/>
          </p:nvPr>
        </p:nvSpPr>
        <p:spPr>
          <a:xfrm>
            <a:off x="114300" y="793750"/>
            <a:ext cx="6361113" cy="39751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dirty="0">
              <a:latin typeface="Times" pitchFamily="18" charset="0"/>
            </a:endParaRPr>
          </a:p>
        </p:txBody>
      </p:sp>
    </p:spTree>
    <p:extLst>
      <p:ext uri="{BB962C8B-B14F-4D97-AF65-F5344CB8AC3E}">
        <p14:creationId xmlns:p14="http://schemas.microsoft.com/office/powerpoint/2010/main" val="3670961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DBCC0DD-49C1-4BE0-8680-8078183CB2D8}" type="slidenum">
              <a:rPr lang="de-DE" altLang="de-DE" sz="1200"/>
              <a:pPr/>
              <a:t>39</a:t>
            </a:fld>
            <a:endParaRPr lang="de-DE" altLang="de-DE" sz="1200"/>
          </a:p>
        </p:txBody>
      </p:sp>
      <p:sp>
        <p:nvSpPr>
          <p:cNvPr id="47107" name="Rectangle 2"/>
          <p:cNvSpPr>
            <a:spLocks noGrp="1" noRot="1" noChangeAspect="1" noChangeArrowheads="1" noTextEdit="1"/>
          </p:cNvSpPr>
          <p:nvPr>
            <p:ph type="sldImg"/>
          </p:nvPr>
        </p:nvSpPr>
        <p:spPr>
          <a:xfrm>
            <a:off x="420688" y="742950"/>
            <a:ext cx="5956300" cy="3724275"/>
          </a:xfrm>
          <a:ln/>
        </p:spPr>
      </p:sp>
      <p:sp>
        <p:nvSpPr>
          <p:cNvPr id="4710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Times New Roman" pitchFamily="18" charset="0"/>
              </a:rPr>
              <a:t>Die Werkstatt der Zukunft</a:t>
            </a:r>
          </a:p>
          <a:p>
            <a:r>
              <a:rPr lang="de-DE" altLang="de-DE" b="1" smtClean="0">
                <a:solidFill>
                  <a:srgbClr val="000080"/>
                </a:solidFill>
                <a:latin typeface="Arial" charset="0"/>
                <a:ea typeface="Arial Unicode MS" pitchFamily="34" charset="-128"/>
                <a:cs typeface="Arial Unicode MS" pitchFamily="34" charset="-128"/>
              </a:rPr>
              <a:t>Die Werkstatt der Zukunft ist Teil eines riesigen Informationsnetzwerkes. Informationen über Reparaturvorgehensweisen, die spezielle Vita von individuellen Fahrzeugen, die Verfügbarkeit von Ersatzteilen, der jeweilige Stand des Software-Updates in den Steuergeräten der Kundenfahrzeuge, alles das ist mit EDV zu recherchieren bzw. auf den Datenbanken abgelegt. </a:t>
            </a:r>
          </a:p>
          <a:p>
            <a:r>
              <a:rPr lang="de-DE" altLang="de-DE" b="1" smtClean="0">
                <a:solidFill>
                  <a:srgbClr val="000080"/>
                </a:solidFill>
                <a:latin typeface="Arial" charset="0"/>
                <a:ea typeface="Arial Unicode MS" pitchFamily="34" charset="-128"/>
                <a:cs typeface="Arial Unicode MS" pitchFamily="34" charset="-128"/>
              </a:rPr>
              <a:t>Ein großer Teil des Alltags in </a:t>
            </a:r>
            <a:r>
              <a:rPr lang="de-CH" altLang="de-DE" b="1" smtClean="0">
                <a:solidFill>
                  <a:srgbClr val="000080"/>
                </a:solidFill>
                <a:latin typeface="Arial" charset="0"/>
                <a:ea typeface="Arial Unicode MS" pitchFamily="34" charset="-128"/>
                <a:cs typeface="Arial Unicode MS" pitchFamily="34" charset="-128"/>
              </a:rPr>
              <a:t>Garagenbetrieben</a:t>
            </a:r>
            <a:r>
              <a:rPr lang="de-DE" altLang="de-DE" b="1" smtClean="0">
                <a:solidFill>
                  <a:srgbClr val="000080"/>
                </a:solidFill>
                <a:latin typeface="Arial" charset="0"/>
                <a:ea typeface="Arial Unicode MS" pitchFamily="34" charset="-128"/>
                <a:cs typeface="Arial Unicode MS" pitchFamily="34" charset="-128"/>
              </a:rPr>
              <a:t> wird durch das ständige Training gekennzeichnet sein. Dabei kommt das Training zum Mitarbeiter - durch den Coach von der Zentrale oder aber durch CBT (Computer Based Training). Damit wird jedoch auch eines deutlich: Die Werkstatt für sich alleine kann informationstechnisch nicht existieren, sie braucht Hilfe von außen, entweder von Konzeptanbietern oder vom Fahrzeughersteller bzw. Importeur. </a:t>
            </a:r>
          </a:p>
          <a:p>
            <a:r>
              <a:rPr lang="de-DE" altLang="de-DE" b="1" smtClean="0">
                <a:solidFill>
                  <a:srgbClr val="000080"/>
                </a:solidFill>
                <a:latin typeface="Arial" charset="0"/>
                <a:ea typeface="Arial Unicode MS" pitchFamily="34" charset="-128"/>
                <a:cs typeface="Arial Unicode MS" pitchFamily="34" charset="-128"/>
              </a:rPr>
              <a:t>Natürlich sind die Arbeitsplätze einer Werkstatt untereinander vernetzt. Die Vernetzung geht soweit, dass die Büroarbeitsplätze auf Werkstattdaten bzw. die Werkstattmitarbeiter auf Administrationsdaten zurückgreifen können, soweit es für die Auftragsabarbeitung nützlich oder notwendig ist. Für ganz besonders schwierige Diagnosen wird die Werkstatt mit einer zentralen Telediagnose zusammengeschaltet. </a:t>
            </a:r>
            <a:endParaRPr lang="de-DE" altLang="de-DE" b="1" smtClean="0">
              <a:latin typeface="Arial" charset="0"/>
              <a:cs typeface="Arial" charset="0"/>
            </a:endParaRPr>
          </a:p>
        </p:txBody>
      </p:sp>
    </p:spTree>
    <p:extLst>
      <p:ext uri="{BB962C8B-B14F-4D97-AF65-F5344CB8AC3E}">
        <p14:creationId xmlns:p14="http://schemas.microsoft.com/office/powerpoint/2010/main" val="484616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DC4467B7-6A1F-452C-8B23-BE29F23F45D1}" type="slidenum">
              <a:rPr lang="de-DE" altLang="de-DE" sz="1200"/>
              <a:pPr/>
              <a:t>40</a:t>
            </a:fld>
            <a:endParaRPr lang="de-DE" altLang="de-DE" sz="1200"/>
          </a:p>
        </p:txBody>
      </p:sp>
      <p:sp>
        <p:nvSpPr>
          <p:cNvPr id="46083" name="Rectangle 2"/>
          <p:cNvSpPr>
            <a:spLocks noGrp="1" noRot="1" noChangeAspect="1" noChangeArrowheads="1" noTextEdit="1"/>
          </p:cNvSpPr>
          <p:nvPr>
            <p:ph type="sldImg"/>
          </p:nvPr>
        </p:nvSpPr>
        <p:spPr>
          <a:xfrm>
            <a:off x="420688" y="742950"/>
            <a:ext cx="5956300" cy="3724275"/>
          </a:xfrm>
          <a:ln/>
        </p:spPr>
      </p:sp>
      <p:sp>
        <p:nvSpPr>
          <p:cNvPr id="4608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nSpc>
                <a:spcPct val="150000"/>
              </a:lnSpc>
              <a:spcBef>
                <a:spcPct val="0"/>
              </a:spcBef>
            </a:pPr>
            <a:r>
              <a:rPr lang="de-DE" altLang="de-DE" sz="1400">
                <a:latin typeface="Arial" charset="0"/>
              </a:rPr>
              <a:t/>
            </a:r>
            <a:br>
              <a:rPr lang="de-DE" altLang="de-DE" sz="1400">
                <a:latin typeface="Arial" charset="0"/>
              </a:rPr>
            </a:br>
            <a:endParaRPr lang="de-DE" altLang="de-DE" sz="1400">
              <a:solidFill>
                <a:schemeClr val="bg1"/>
              </a:solidFill>
              <a:latin typeface="Times" pitchFamily="18" charset="0"/>
            </a:endParaRPr>
          </a:p>
        </p:txBody>
      </p:sp>
      <p:sp>
        <p:nvSpPr>
          <p:cNvPr id="46085" name="Text Box 4"/>
          <p:cNvSpPr txBox="1">
            <a:spLocks noChangeArrowheads="1"/>
          </p:cNvSpPr>
          <p:nvPr/>
        </p:nvSpPr>
        <p:spPr bwMode="auto">
          <a:xfrm>
            <a:off x="1057833" y="4963319"/>
            <a:ext cx="5134248" cy="443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eaLnBrk="1" hangingPunct="1">
              <a:spcBef>
                <a:spcPct val="50000"/>
              </a:spcBef>
            </a:pPr>
            <a:r>
              <a:rPr lang="de-DE" altLang="de-DE" sz="1200" b="1">
                <a:latin typeface="Arial" charset="0"/>
                <a:cs typeface="Times New Roman" pitchFamily="18" charset="0"/>
              </a:rPr>
              <a:t>Telediagnose</a:t>
            </a: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Viele Fahrzeuge haben über CAN-Bus vernetzte, eigendiagnosefähige Steuergeräte. Werkstätten vernetzen Motortester, Auftragsannahme, Ersatzteillager und Buchhaltung. Der nächste Schritt kombiniert die Vernetzung von Fahrzeug, Werkstatt und Fahrzeughersteller.</a:t>
            </a:r>
            <a:endParaRPr lang="de-CH" altLang="de-DE" sz="1200" b="1">
              <a:solidFill>
                <a:schemeClr val="accent2"/>
              </a:solidFill>
              <a:latin typeface="Arial" charset="0"/>
              <a:ea typeface="Arial Unicode MS" pitchFamily="34" charset="-128"/>
              <a:cs typeface="Arial Unicode MS" pitchFamily="34" charset="-128"/>
            </a:endParaRP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Durch die Telediagnose wollen Fahrzeughersteller und Serviceunternehmen fahrzeugrelevante Verschleißdaten erfassen und mit den Möglichkeiten der modernen Telekommunikation übertragen. Das können Daten über </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Menge und Zustand des Motoröls,</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Belagstärke von Kupplung oder Bremse,</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sich drastisch ändernde Abgaswerte, </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nachlassende Öl- bzw. Kraftstoffdrücke,</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oder zu heiß werdende Schalt- oder Achsgetriebe sein.</a:t>
            </a:r>
            <a:endParaRPr lang="de-DE" altLang="de-DE" sz="1200" b="1">
              <a:solidFill>
                <a:schemeClr val="accent2"/>
              </a:solidFill>
              <a:latin typeface="Arial" charset="0"/>
              <a:ea typeface="Arial Unicode MS" pitchFamily="34" charset="-128"/>
              <a:cs typeface="Arial Unicode MS" pitchFamily="34" charset="-128"/>
            </a:endParaRP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Im Prinzip also alle Daten, die die Eigendiagnose im Fahrzeug erfassen kann. </a:t>
            </a: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Diese Informationen werden dann über Mobilfunknetze an eine Zentrale der Fahrzeughersteller oder an Servicecenter gesendet. </a:t>
            </a:r>
          </a:p>
        </p:txBody>
      </p:sp>
    </p:spTree>
    <p:extLst>
      <p:ext uri="{BB962C8B-B14F-4D97-AF65-F5344CB8AC3E}">
        <p14:creationId xmlns:p14="http://schemas.microsoft.com/office/powerpoint/2010/main" val="260533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xfrm>
            <a:off x="420688" y="742950"/>
            <a:ext cx="5956300" cy="3724275"/>
          </a:xfrm>
          <a:ln/>
        </p:spPr>
      </p:sp>
      <p:sp>
        <p:nvSpPr>
          <p:cNvPr id="56323" name="Notizenplatzhalter 2"/>
          <p:cNvSpPr>
            <a:spLocks noGrp="1"/>
          </p:cNvSpPr>
          <p:nvPr>
            <p:ph type="body" idx="1"/>
          </p:nvPr>
        </p:nvSpPr>
        <p:spPr>
          <a:noFill/>
        </p:spPr>
        <p:txBody>
          <a:bodyPr/>
          <a:lstStyle/>
          <a:p>
            <a:r>
              <a:rPr lang="de-CH" smtClean="0">
                <a:latin typeface="Times" pitchFamily="18" charset="0"/>
              </a:rPr>
              <a:t>(sk)</a:t>
            </a:r>
          </a:p>
          <a:p>
            <a:endParaRPr lang="de-CH" smtClean="0">
              <a:latin typeface="Times" pitchFamily="18" charset="0"/>
            </a:endParaRPr>
          </a:p>
        </p:txBody>
      </p:sp>
      <p:sp>
        <p:nvSpPr>
          <p:cNvPr id="56324" name="Foliennummernplatzhalter 3"/>
          <p:cNvSpPr>
            <a:spLocks noGrp="1"/>
          </p:cNvSpPr>
          <p:nvPr>
            <p:ph type="sldNum" sz="quarter" idx="5"/>
          </p:nvPr>
        </p:nvSpPr>
        <p:spPr>
          <a:noFill/>
        </p:spPr>
        <p:txBody>
          <a:bodyPr/>
          <a:lstStyle>
            <a:lvl1pPr defTabSz="909638">
              <a:defRPr sz="2400">
                <a:solidFill>
                  <a:schemeClr val="tx1"/>
                </a:solidFill>
                <a:latin typeface="Times" pitchFamily="18" charset="0"/>
              </a:defRPr>
            </a:lvl1pPr>
            <a:lvl2pPr marL="742950" indent="-285750" defTabSz="909638">
              <a:defRPr sz="2400">
                <a:solidFill>
                  <a:schemeClr val="tx1"/>
                </a:solidFill>
                <a:latin typeface="Times" pitchFamily="18" charset="0"/>
              </a:defRPr>
            </a:lvl2pPr>
            <a:lvl3pPr marL="1143000" indent="-228600" defTabSz="909638">
              <a:defRPr sz="2400">
                <a:solidFill>
                  <a:schemeClr val="tx1"/>
                </a:solidFill>
                <a:latin typeface="Times" pitchFamily="18" charset="0"/>
              </a:defRPr>
            </a:lvl3pPr>
            <a:lvl4pPr marL="1600200" indent="-228600" defTabSz="909638">
              <a:defRPr sz="2400">
                <a:solidFill>
                  <a:schemeClr val="tx1"/>
                </a:solidFill>
                <a:latin typeface="Times" pitchFamily="18" charset="0"/>
              </a:defRPr>
            </a:lvl4pPr>
            <a:lvl5pPr marL="2057400" indent="-228600" defTabSz="909638">
              <a:defRPr sz="2400">
                <a:solidFill>
                  <a:schemeClr val="tx1"/>
                </a:solidFill>
                <a:latin typeface="Times" pitchFamily="18" charset="0"/>
              </a:defRPr>
            </a:lvl5pPr>
            <a:lvl6pPr marL="2514600" indent="-228600" algn="r" defTabSz="909638" eaLnBrk="0" fontAlgn="base" hangingPunct="0">
              <a:spcBef>
                <a:spcPct val="0"/>
              </a:spcBef>
              <a:spcAft>
                <a:spcPct val="0"/>
              </a:spcAft>
              <a:defRPr sz="2400">
                <a:solidFill>
                  <a:schemeClr val="tx1"/>
                </a:solidFill>
                <a:latin typeface="Times" pitchFamily="18" charset="0"/>
              </a:defRPr>
            </a:lvl6pPr>
            <a:lvl7pPr marL="2971800" indent="-228600" algn="r" defTabSz="909638" eaLnBrk="0" fontAlgn="base" hangingPunct="0">
              <a:spcBef>
                <a:spcPct val="0"/>
              </a:spcBef>
              <a:spcAft>
                <a:spcPct val="0"/>
              </a:spcAft>
              <a:defRPr sz="2400">
                <a:solidFill>
                  <a:schemeClr val="tx1"/>
                </a:solidFill>
                <a:latin typeface="Times" pitchFamily="18" charset="0"/>
              </a:defRPr>
            </a:lvl7pPr>
            <a:lvl8pPr marL="3429000" indent="-228600" algn="r" defTabSz="909638" eaLnBrk="0" fontAlgn="base" hangingPunct="0">
              <a:spcBef>
                <a:spcPct val="0"/>
              </a:spcBef>
              <a:spcAft>
                <a:spcPct val="0"/>
              </a:spcAft>
              <a:defRPr sz="2400">
                <a:solidFill>
                  <a:schemeClr val="tx1"/>
                </a:solidFill>
                <a:latin typeface="Times" pitchFamily="18" charset="0"/>
              </a:defRPr>
            </a:lvl8pPr>
            <a:lvl9pPr marL="3886200" indent="-228600" algn="r" defTabSz="909638" eaLnBrk="0" fontAlgn="base" hangingPunct="0">
              <a:spcBef>
                <a:spcPct val="0"/>
              </a:spcBef>
              <a:spcAft>
                <a:spcPct val="0"/>
              </a:spcAft>
              <a:defRPr sz="2400">
                <a:solidFill>
                  <a:schemeClr val="tx1"/>
                </a:solidFill>
                <a:latin typeface="Times" pitchFamily="18" charset="0"/>
              </a:defRPr>
            </a:lvl9pPr>
          </a:lstStyle>
          <a:p>
            <a:fld id="{2E2EDEFB-EEE4-403E-BBBF-5FBD06D47B14}" type="slidenum">
              <a:rPr lang="de-DE" sz="1200">
                <a:solidFill>
                  <a:srgbClr val="000000"/>
                </a:solidFill>
              </a:rPr>
              <a:pPr/>
              <a:t>42</a:t>
            </a:fld>
            <a:endParaRPr lang="de-DE" sz="1200">
              <a:solidFill>
                <a:srgbClr val="000000"/>
              </a:solidFill>
            </a:endParaRPr>
          </a:p>
        </p:txBody>
      </p:sp>
    </p:spTree>
    <p:extLst>
      <p:ext uri="{BB962C8B-B14F-4D97-AF65-F5344CB8AC3E}">
        <p14:creationId xmlns:p14="http://schemas.microsoft.com/office/powerpoint/2010/main" val="3069242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Video Siegerehrung auf Janik Leuenbergers Bild verlinkt</a:t>
            </a:r>
            <a:endParaRPr lang="de-CH" dirty="0"/>
          </a:p>
        </p:txBody>
      </p:sp>
      <p:sp>
        <p:nvSpPr>
          <p:cNvPr id="4" name="Foliennummernplatzhalter 3"/>
          <p:cNvSpPr>
            <a:spLocks noGrp="1"/>
          </p:cNvSpPr>
          <p:nvPr>
            <p:ph type="sldNum" sz="quarter" idx="10"/>
          </p:nvPr>
        </p:nvSpPr>
        <p:spPr/>
        <p:txBody>
          <a:bodyPr/>
          <a:lstStyle/>
          <a:p>
            <a:pPr>
              <a:defRPr/>
            </a:pPr>
            <a:fld id="{66F9AA61-7AFB-486C-8413-C1033E3F451E}" type="slidenum">
              <a:rPr lang="de-DE" smtClean="0"/>
              <a:pPr>
                <a:defRPr/>
              </a:pPr>
              <a:t>44</a:t>
            </a:fld>
            <a:endParaRPr lang="de-DE" dirty="0"/>
          </a:p>
        </p:txBody>
      </p:sp>
    </p:spTree>
    <p:extLst>
      <p:ext uri="{BB962C8B-B14F-4D97-AF65-F5344CB8AC3E}">
        <p14:creationId xmlns:p14="http://schemas.microsoft.com/office/powerpoint/2010/main" val="610933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Notizen</a:t>
            </a:r>
            <a:r>
              <a:rPr lang="de-CH" baseline="0" dirty="0" smtClean="0"/>
              <a:t> Jahresziele: </a:t>
            </a:r>
          </a:p>
          <a:p>
            <a:pPr lvl="0"/>
            <a:r>
              <a:rPr lang="de-DE" dirty="0" smtClean="0"/>
              <a:t>Bewerbung Autoberufe</a:t>
            </a:r>
            <a:endParaRPr lang="de-CH" dirty="0" smtClean="0"/>
          </a:p>
          <a:p>
            <a:pPr lvl="0"/>
            <a:r>
              <a:rPr lang="de-DE" dirty="0" err="1" smtClean="0"/>
              <a:t>Social</a:t>
            </a:r>
            <a:r>
              <a:rPr lang="de-DE" dirty="0" smtClean="0"/>
              <a:t> Media (FB, Instagram, Blog), Autoberufe.ch überarbeiten und yousty.ch aktiv bewirtschaften</a:t>
            </a:r>
            <a:endParaRPr lang="de-CH" dirty="0" smtClean="0"/>
          </a:p>
          <a:p>
            <a:pPr lvl="0"/>
            <a:r>
              <a:rPr lang="de-DE" dirty="0" smtClean="0"/>
              <a:t>Teilnahme </a:t>
            </a:r>
            <a:r>
              <a:rPr lang="de-DE" dirty="0" err="1" smtClean="0"/>
              <a:t>WorldSkills</a:t>
            </a:r>
            <a:r>
              <a:rPr lang="de-DE" dirty="0" smtClean="0"/>
              <a:t> Abu Dhabi</a:t>
            </a:r>
            <a:endParaRPr lang="de-CH" dirty="0" smtClean="0"/>
          </a:p>
          <a:p>
            <a:pPr lvl="0"/>
            <a:r>
              <a:rPr lang="de-DE" dirty="0" smtClean="0"/>
              <a:t>Berufswerbung an Transport-CH / Autosalon</a:t>
            </a:r>
            <a:endParaRPr lang="de-CH" dirty="0" smtClean="0"/>
          </a:p>
          <a:p>
            <a:pPr lvl="0"/>
            <a:r>
              <a:rPr lang="de-DE" dirty="0" smtClean="0"/>
              <a:t>Medienarbeit Berufsbildung (regional und national)</a:t>
            </a:r>
            <a:endParaRPr lang="de-CH" dirty="0" smtClean="0"/>
          </a:p>
          <a:p>
            <a:r>
              <a:rPr lang="de-DE" dirty="0" smtClean="0"/>
              <a:t>Neues Kommunikationssujet für Nachwuchs inkl. NFZ</a:t>
            </a:r>
          </a:p>
          <a:p>
            <a:r>
              <a:rPr lang="de-DE" dirty="0" smtClean="0"/>
              <a:t>Neuer Grundbildungs-Flyer</a:t>
            </a:r>
          </a:p>
          <a:p>
            <a:endParaRPr lang="de-DE" dirty="0" smtClean="0"/>
          </a:p>
          <a:p>
            <a:r>
              <a:rPr lang="de-DE" dirty="0" smtClean="0"/>
              <a:t>Facebook</a:t>
            </a:r>
          </a:p>
          <a:p>
            <a:r>
              <a:rPr lang="de-DE" dirty="0" smtClean="0"/>
              <a:t>Instagram</a:t>
            </a:r>
          </a:p>
          <a:p>
            <a:r>
              <a:rPr lang="de-DE" dirty="0" err="1" smtClean="0"/>
              <a:t>Snapchat</a:t>
            </a:r>
            <a:endParaRPr lang="de-DE" dirty="0" smtClean="0"/>
          </a:p>
          <a:p>
            <a:r>
              <a:rPr lang="de-DE" dirty="0" smtClean="0"/>
              <a:t>Website autoberufe.ch</a:t>
            </a:r>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66F9AA61-7AFB-486C-8413-C1033E3F451E}" type="slidenum">
              <a:rPr lang="de-DE" smtClean="0"/>
              <a:pPr>
                <a:defRPr/>
              </a:pPr>
              <a:t>49</a:t>
            </a:fld>
            <a:endParaRPr lang="de-DE" dirty="0"/>
          </a:p>
        </p:txBody>
      </p:sp>
    </p:spTree>
    <p:extLst>
      <p:ext uri="{BB962C8B-B14F-4D97-AF65-F5344CB8AC3E}">
        <p14:creationId xmlns:p14="http://schemas.microsoft.com/office/powerpoint/2010/main" val="315804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5B30D2C-1A6B-46F2-A62A-38CFA9BC772E}" type="slidenum">
              <a:rPr lang="de-DE" altLang="de-DE" sz="1200"/>
              <a:pPr/>
              <a:t>10</a:t>
            </a:fld>
            <a:endParaRPr lang="de-DE" altLang="de-DE" sz="1200"/>
          </a:p>
        </p:txBody>
      </p:sp>
      <p:sp>
        <p:nvSpPr>
          <p:cNvPr id="43011" name="Rectangle 2"/>
          <p:cNvSpPr>
            <a:spLocks noGrp="1" noRot="1" noChangeAspect="1" noChangeArrowheads="1" noTextEdit="1"/>
          </p:cNvSpPr>
          <p:nvPr>
            <p:ph type="sldImg"/>
          </p:nvPr>
        </p:nvSpPr>
        <p:spPr>
          <a:xfrm>
            <a:off x="420688" y="742950"/>
            <a:ext cx="5956300" cy="3724275"/>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89126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E645717-2032-4272-B190-CE6E201A3E6D}" type="slidenum">
              <a:rPr lang="de-DE" altLang="de-DE" sz="1200"/>
              <a:pPr/>
              <a:t>11</a:t>
            </a:fld>
            <a:endParaRPr lang="de-DE" altLang="de-DE" sz="1200"/>
          </a:p>
        </p:txBody>
      </p:sp>
      <p:sp>
        <p:nvSpPr>
          <p:cNvPr id="44035" name="Rectangle 2"/>
          <p:cNvSpPr>
            <a:spLocks noGrp="1" noRot="1" noChangeAspect="1" noChangeArrowheads="1" noTextEdit="1"/>
          </p:cNvSpPr>
          <p:nvPr>
            <p:ph type="sldImg"/>
          </p:nvPr>
        </p:nvSpPr>
        <p:spPr>
          <a:xfrm>
            <a:off x="420688" y="742950"/>
            <a:ext cx="5956300" cy="3724275"/>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43259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87026564-687C-4B2E-B60C-9ED373ABF775}" type="slidenum">
              <a:rPr lang="de-DE" altLang="de-DE" sz="1200"/>
              <a:pPr/>
              <a:t>12</a:t>
            </a:fld>
            <a:endParaRPr lang="de-DE" altLang="de-DE" sz="1200"/>
          </a:p>
        </p:txBody>
      </p:sp>
      <p:sp>
        <p:nvSpPr>
          <p:cNvPr id="37891" name="Rectangle 2"/>
          <p:cNvSpPr>
            <a:spLocks noGrp="1" noRot="1" noChangeAspect="1" noChangeArrowheads="1" noTextEdit="1"/>
          </p:cNvSpPr>
          <p:nvPr>
            <p:ph type="sldImg"/>
          </p:nvPr>
        </p:nvSpPr>
        <p:spPr>
          <a:xfrm>
            <a:off x="420688" y="742950"/>
            <a:ext cx="5956300" cy="3724275"/>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1902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B3D6AE7B-8821-42BB-BA50-8725275DE6C2}" type="slidenum">
              <a:rPr lang="de-DE" altLang="de-DE" sz="1200"/>
              <a:pPr/>
              <a:t>13</a:t>
            </a:fld>
            <a:endParaRPr lang="de-DE" altLang="de-DE" sz="1200"/>
          </a:p>
        </p:txBody>
      </p:sp>
      <p:sp>
        <p:nvSpPr>
          <p:cNvPr id="38915" name="Rectangle 2"/>
          <p:cNvSpPr>
            <a:spLocks noGrp="1" noRot="1" noChangeAspect="1" noChangeArrowheads="1" noTextEdit="1"/>
          </p:cNvSpPr>
          <p:nvPr>
            <p:ph type="sldImg"/>
          </p:nvPr>
        </p:nvSpPr>
        <p:spPr>
          <a:xfrm>
            <a:off x="420688" y="742950"/>
            <a:ext cx="5956300" cy="3724275"/>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37667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4192DFE-31A9-4215-A68A-7A18F4CE1EA9}" type="slidenum">
              <a:rPr lang="de-DE" altLang="de-DE" sz="1200"/>
              <a:pPr/>
              <a:t>14</a:t>
            </a:fld>
            <a:endParaRPr lang="de-DE" altLang="de-DE" sz="1200"/>
          </a:p>
        </p:txBody>
      </p:sp>
      <p:sp>
        <p:nvSpPr>
          <p:cNvPr id="39939" name="Rectangle 2"/>
          <p:cNvSpPr>
            <a:spLocks noGrp="1" noRot="1" noChangeAspect="1" noChangeArrowheads="1" noTextEdit="1"/>
          </p:cNvSpPr>
          <p:nvPr>
            <p:ph type="sldImg"/>
          </p:nvPr>
        </p:nvSpPr>
        <p:spPr>
          <a:xfrm>
            <a:off x="420688" y="742950"/>
            <a:ext cx="5956300" cy="3724275"/>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0102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211DC89E-F5A0-4A3F-B071-D7AC38433377}" type="slidenum">
              <a:rPr lang="de-DE" altLang="de-DE" sz="1200"/>
              <a:pPr/>
              <a:t>15</a:t>
            </a:fld>
            <a:endParaRPr lang="de-DE" altLang="de-DE" sz="1200"/>
          </a:p>
        </p:txBody>
      </p:sp>
      <p:sp>
        <p:nvSpPr>
          <p:cNvPr id="32771" name="Rectangle 2"/>
          <p:cNvSpPr>
            <a:spLocks noGrp="1" noRot="1" noChangeAspect="1" noChangeArrowheads="1" noTextEdit="1"/>
          </p:cNvSpPr>
          <p:nvPr>
            <p:ph type="sldImg"/>
          </p:nvPr>
        </p:nvSpPr>
        <p:spPr>
          <a:xfrm>
            <a:off x="420688" y="742950"/>
            <a:ext cx="5956300" cy="372427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135080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pic>
        <p:nvPicPr>
          <p:cNvPr id="3"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0038"/>
            <a:ext cx="9144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 y="1611313"/>
            <a:ext cx="32019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1538" y="4976813"/>
            <a:ext cx="9636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5"/>
          <p:cNvSpPr>
            <a:spLocks noGrp="1"/>
          </p:cNvSpPr>
          <p:nvPr>
            <p:ph sz="quarter" idx="10"/>
          </p:nvPr>
        </p:nvSpPr>
        <p:spPr>
          <a:xfrm>
            <a:off x="756997" y="2904943"/>
            <a:ext cx="7975385" cy="1549590"/>
          </a:xfrm>
        </p:spPr>
        <p:txBody>
          <a:bodyPr/>
          <a:lstStyle>
            <a:lvl1pPr>
              <a:defRPr sz="1900" b="1">
                <a:solidFill>
                  <a:srgbClr val="FF0000"/>
                </a:solidFill>
              </a:defRPr>
            </a:lvl1pPr>
            <a:lvl2pPr marL="0" indent="0">
              <a:buFontTx/>
              <a:buNone/>
              <a:defRPr sz="1600" b="1"/>
            </a:lvl2pPr>
          </a:lstStyle>
          <a:p>
            <a:pPr lvl="0"/>
            <a:r>
              <a:rPr lang="de-DE" smtClean="0"/>
              <a:t>Textmasterformat bearbeiten</a:t>
            </a:r>
          </a:p>
        </p:txBody>
      </p:sp>
    </p:spTree>
    <p:extLst>
      <p:ext uri="{BB962C8B-B14F-4D97-AF65-F5344CB8AC3E}">
        <p14:creationId xmlns:p14="http://schemas.microsoft.com/office/powerpoint/2010/main" val="29082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lbild und Text">
    <p:spTree>
      <p:nvGrpSpPr>
        <p:cNvPr id="1" name=""/>
        <p:cNvGrpSpPr/>
        <p:nvPr/>
      </p:nvGrpSpPr>
      <p:grpSpPr>
        <a:xfrm>
          <a:off x="0" y="0"/>
          <a:ext cx="0" cy="0"/>
          <a:chOff x="0" y="0"/>
          <a:chExt cx="0" cy="0"/>
        </a:xfrm>
      </p:grpSpPr>
      <p:sp>
        <p:nvSpPr>
          <p:cNvPr id="4" name="Rechteck 3"/>
          <p:cNvSpPr/>
          <p:nvPr/>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anchor="ctr"/>
          <a:lstStyle/>
          <a:p>
            <a:pPr algn="ctr">
              <a:defRPr/>
            </a:pPr>
            <a:endParaRPr lang="de-CH"/>
          </a:p>
        </p:txBody>
      </p:sp>
      <p:sp>
        <p:nvSpPr>
          <p:cNvPr id="7" name="Bildplatzhalter 6"/>
          <p:cNvSpPr>
            <a:spLocks noGrp="1"/>
          </p:cNvSpPr>
          <p:nvPr>
            <p:ph type="pic" sz="quarter" idx="12"/>
          </p:nvPr>
        </p:nvSpPr>
        <p:spPr>
          <a:xfrm>
            <a:off x="0" y="0"/>
            <a:ext cx="9144000" cy="5715000"/>
          </a:xfrm>
        </p:spPr>
        <p:txBody>
          <a:bodyPr/>
          <a:lstStyle/>
          <a:p>
            <a:pPr lvl="0"/>
            <a:r>
              <a:rPr lang="de-DE" noProof="0" smtClean="0"/>
              <a:t>Bild durch Klicken auf Symbol hinzufügen</a:t>
            </a:r>
            <a:endParaRPr lang="de-CH" noProof="0"/>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solidFill>
                  <a:schemeClr val="tx1"/>
                </a:solidFill>
              </a:defRPr>
            </a:lvl1pPr>
          </a:lstStyle>
          <a:p>
            <a:pPr lvl="0"/>
            <a:r>
              <a:rPr lang="de-DE" smtClean="0"/>
              <a:t>Titelmasterformat durch Klicken bearbeiten</a:t>
            </a:r>
            <a:endParaRPr lang="de-DE" dirty="0" smtClean="0"/>
          </a:p>
        </p:txBody>
      </p:sp>
      <p:sp>
        <p:nvSpPr>
          <p:cNvPr id="5" name="Fußzeilenplatzhalter 6"/>
          <p:cNvSpPr>
            <a:spLocks noGrp="1"/>
          </p:cNvSpPr>
          <p:nvPr>
            <p:ph type="ftr" sz="quarter" idx="13"/>
          </p:nvPr>
        </p:nvSpPr>
        <p:spPr/>
        <p:txBody>
          <a:bodyPr/>
          <a:lstStyle>
            <a:lvl1pPr>
              <a:defRPr/>
            </a:lvl1pPr>
          </a:lstStyle>
          <a:p>
            <a:pPr>
              <a:defRPr/>
            </a:pPr>
            <a:endParaRPr lang="de-DE"/>
          </a:p>
        </p:txBody>
      </p:sp>
      <p:sp>
        <p:nvSpPr>
          <p:cNvPr id="6" name="Rectangle 6"/>
          <p:cNvSpPr>
            <a:spLocks noGrp="1" noChangeArrowheads="1"/>
          </p:cNvSpPr>
          <p:nvPr>
            <p:ph type="sldNum" sz="quarter" idx="14"/>
          </p:nvPr>
        </p:nvSpPr>
        <p:spPr/>
        <p:txBody>
          <a:bodyPr/>
          <a:lstStyle>
            <a:lvl1pPr>
              <a:defRPr/>
            </a:lvl1pPr>
          </a:lstStyle>
          <a:p>
            <a:pPr>
              <a:defRPr/>
            </a:pPr>
            <a:fld id="{BC4FFC7F-C9B0-47F0-BAFF-87C6683B06E0}" type="slidenum">
              <a:rPr lang="de-DE"/>
              <a:pPr>
                <a:defRPr/>
              </a:pPr>
              <a:t>‹Nr.›</a:t>
            </a:fld>
            <a:endParaRPr lang="de-DE" dirty="0"/>
          </a:p>
        </p:txBody>
      </p:sp>
    </p:spTree>
    <p:extLst>
      <p:ext uri="{BB962C8B-B14F-4D97-AF65-F5344CB8AC3E}">
        <p14:creationId xmlns:p14="http://schemas.microsoft.com/office/powerpoint/2010/main" val="409177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reiviertelbild und Text">
    <p:spTree>
      <p:nvGrpSpPr>
        <p:cNvPr id="1" name=""/>
        <p:cNvGrpSpPr/>
        <p:nvPr/>
      </p:nvGrpSpPr>
      <p:grpSpPr>
        <a:xfrm>
          <a:off x="0" y="0"/>
          <a:ext cx="0" cy="0"/>
          <a:chOff x="0" y="0"/>
          <a:chExt cx="0" cy="0"/>
        </a:xfrm>
      </p:grpSpPr>
      <p:sp>
        <p:nvSpPr>
          <p:cNvPr id="5" name="Rechteck 4"/>
          <p:cNvSpPr/>
          <p:nvPr/>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anchor="ctr"/>
          <a:lstStyle/>
          <a:p>
            <a:pPr algn="ctr">
              <a:defRPr/>
            </a:pPr>
            <a:endParaRPr lang="de-CH"/>
          </a:p>
        </p:txBody>
      </p:sp>
      <p:sp>
        <p:nvSpPr>
          <p:cNvPr id="11" name="Textplatzhalter 10"/>
          <p:cNvSpPr>
            <a:spLocks noGrp="1"/>
          </p:cNvSpPr>
          <p:nvPr>
            <p:ph type="body" sz="quarter" idx="13"/>
          </p:nvPr>
        </p:nvSpPr>
        <p:spPr>
          <a:xfrm>
            <a:off x="6076950" y="1863240"/>
            <a:ext cx="2743200" cy="2176313"/>
          </a:xfrm>
        </p:spPr>
        <p:txBody>
          <a:bodyPr/>
          <a:lstStyle>
            <a:lvl1pPr>
              <a:defRPr/>
            </a:lvl1pPr>
          </a:lstStyle>
          <a:p>
            <a:pPr lvl="0"/>
            <a:r>
              <a:rPr lang="de-DE" smtClean="0"/>
              <a:t>Textmasterformat bearbeiten</a:t>
            </a:r>
          </a:p>
        </p:txBody>
      </p:sp>
      <p:sp>
        <p:nvSpPr>
          <p:cNvPr id="7" name="Bildplatzhalter 6"/>
          <p:cNvSpPr>
            <a:spLocks noGrp="1"/>
          </p:cNvSpPr>
          <p:nvPr>
            <p:ph type="pic" sz="quarter" idx="12"/>
          </p:nvPr>
        </p:nvSpPr>
        <p:spPr>
          <a:xfrm>
            <a:off x="0" y="0"/>
            <a:ext cx="5895975" cy="5715000"/>
          </a:xfrm>
        </p:spPr>
        <p:txBody>
          <a:bodyPr/>
          <a:lstStyle/>
          <a:p>
            <a:pPr lvl="0"/>
            <a:r>
              <a:rPr lang="de-DE" noProof="0" smtClean="0"/>
              <a:t>Bild durch Klicken auf Symbol hinzufügen</a:t>
            </a:r>
            <a:endParaRPr lang="de-CH" noProof="0"/>
          </a:p>
        </p:txBody>
      </p:sp>
      <p:sp>
        <p:nvSpPr>
          <p:cNvPr id="8" name="Titel 3"/>
          <p:cNvSpPr>
            <a:spLocks noGrp="1"/>
          </p:cNvSpPr>
          <p:nvPr>
            <p:ph type="title" idx="4294967295"/>
          </p:nvPr>
        </p:nvSpPr>
        <p:spPr>
          <a:xfrm>
            <a:off x="6074022" y="783270"/>
            <a:ext cx="2844311" cy="890273"/>
          </a:xfrm>
        </p:spPr>
        <p:txBody>
          <a:bodyPr anchor="b"/>
          <a:lstStyle>
            <a:lvl1pPr>
              <a:defRPr/>
            </a:lvl1pPr>
          </a:lstStyle>
          <a:p>
            <a:r>
              <a:rPr lang="de-DE" altLang="de-DE" smtClean="0"/>
              <a:t>Titelmasterformat durch Klicken bearbeiten</a:t>
            </a:r>
            <a:endParaRPr lang="de-CH" altLang="de-DE" dirty="0" smtClean="0"/>
          </a:p>
        </p:txBody>
      </p:sp>
      <p:sp>
        <p:nvSpPr>
          <p:cNvPr id="6" name="Fußzeilenplatzhalter 6"/>
          <p:cNvSpPr>
            <a:spLocks noGrp="1"/>
          </p:cNvSpPr>
          <p:nvPr>
            <p:ph type="ftr" sz="quarter" idx="14"/>
          </p:nvPr>
        </p:nvSpPr>
        <p:spPr/>
        <p:txBody>
          <a:bodyPr/>
          <a:lstStyle>
            <a:lvl1pPr>
              <a:defRPr/>
            </a:lvl1pPr>
          </a:lstStyle>
          <a:p>
            <a:pPr>
              <a:defRPr/>
            </a:pPr>
            <a:endParaRPr lang="de-DE"/>
          </a:p>
        </p:txBody>
      </p:sp>
      <p:sp>
        <p:nvSpPr>
          <p:cNvPr id="9" name="Rectangle 6"/>
          <p:cNvSpPr>
            <a:spLocks noGrp="1" noChangeArrowheads="1"/>
          </p:cNvSpPr>
          <p:nvPr>
            <p:ph type="sldNum" sz="quarter" idx="15"/>
          </p:nvPr>
        </p:nvSpPr>
        <p:spPr/>
        <p:txBody>
          <a:bodyPr/>
          <a:lstStyle>
            <a:lvl1pPr>
              <a:defRPr/>
            </a:lvl1pPr>
          </a:lstStyle>
          <a:p>
            <a:pPr>
              <a:defRPr/>
            </a:pPr>
            <a:fld id="{208F9CD7-44FE-4FA3-A800-F21E6E6F4797}" type="slidenum">
              <a:rPr lang="de-DE"/>
              <a:pPr>
                <a:defRPr/>
              </a:pPr>
              <a:t>‹Nr.›</a:t>
            </a:fld>
            <a:endParaRPr lang="de-DE" dirty="0"/>
          </a:p>
        </p:txBody>
      </p:sp>
    </p:spTree>
    <p:extLst>
      <p:ext uri="{BB962C8B-B14F-4D97-AF65-F5344CB8AC3E}">
        <p14:creationId xmlns:p14="http://schemas.microsoft.com/office/powerpoint/2010/main" val="283534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58367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338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703385" y="1350698"/>
            <a:ext cx="3974123" cy="34290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818185" y="1350698"/>
            <a:ext cx="3974123" cy="34290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82874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pic>
        <p:nvPicPr>
          <p:cNvPr id="4"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10" name="Inhaltsplatzhalter 2"/>
          <p:cNvSpPr>
            <a:spLocks noGrp="1"/>
          </p:cNvSpPr>
          <p:nvPr>
            <p:ph idx="12"/>
          </p:nvPr>
        </p:nvSpPr>
        <p:spPr>
          <a:xfrm>
            <a:off x="452775" y="1671982"/>
            <a:ext cx="8307692" cy="3239823"/>
          </a:xfrm>
        </p:spPr>
        <p:txBody>
          <a:bodyPr/>
          <a:lstStyle>
            <a:lvl1pPr marL="303912" indent="-303912">
              <a:lnSpc>
                <a:spcPct val="150000"/>
              </a:lnSpc>
              <a:spcBef>
                <a:spcPts val="851"/>
              </a:spcBef>
              <a:buFont typeface="+mj-lt"/>
              <a:buAutoNum type="arabicPeriod"/>
              <a:tabLst>
                <a:tab pos="6359646" algn="r"/>
              </a:tabLst>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5" name="Rectangle 6"/>
          <p:cNvSpPr>
            <a:spLocks noGrp="1" noChangeArrowheads="1"/>
          </p:cNvSpPr>
          <p:nvPr>
            <p:ph type="sldNum" sz="quarter" idx="13"/>
          </p:nvPr>
        </p:nvSpPr>
        <p:spPr/>
        <p:txBody>
          <a:bodyPr/>
          <a:lstStyle>
            <a:lvl1pPr>
              <a:defRPr/>
            </a:lvl1pPr>
          </a:lstStyle>
          <a:p>
            <a:pPr>
              <a:defRPr/>
            </a:pPr>
            <a:fld id="{99276499-EB8D-423C-8D65-7D31B1E8DEED}" type="slidenum">
              <a:rPr lang="de-DE"/>
              <a:pPr>
                <a:defRPr/>
              </a:pPr>
              <a:t>‹Nr.›</a:t>
            </a:fld>
            <a:endParaRPr lang="de-DE" dirty="0"/>
          </a:p>
        </p:txBody>
      </p:sp>
      <p:sp>
        <p:nvSpPr>
          <p:cNvPr id="6" name="Fußzeilenplatzhalter 6"/>
          <p:cNvSpPr>
            <a:spLocks noGrp="1"/>
          </p:cNvSpPr>
          <p:nvPr>
            <p:ph type="ftr" sz="quarter" idx="14"/>
          </p:nvPr>
        </p:nvSpPr>
        <p:spPr/>
        <p:txBody>
          <a:bodyPr/>
          <a:lstStyle>
            <a:lvl1pPr>
              <a:defRPr/>
            </a:lvl1pPr>
          </a:lstStyle>
          <a:p>
            <a:pPr>
              <a:defRPr/>
            </a:pPr>
            <a:endParaRPr lang="de-DE"/>
          </a:p>
        </p:txBody>
      </p:sp>
    </p:spTree>
    <p:extLst>
      <p:ext uri="{BB962C8B-B14F-4D97-AF65-F5344CB8AC3E}">
        <p14:creationId xmlns:p14="http://schemas.microsoft.com/office/powerpoint/2010/main" val="33748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 Text und Bild gross">
    <p:spTree>
      <p:nvGrpSpPr>
        <p:cNvPr id="1" name=""/>
        <p:cNvGrpSpPr/>
        <p:nvPr/>
      </p:nvGrpSpPr>
      <p:grpSpPr>
        <a:xfrm>
          <a:off x="0" y="0"/>
          <a:ext cx="0" cy="0"/>
          <a:chOff x="0" y="0"/>
          <a:chExt cx="0" cy="0"/>
        </a:xfrm>
      </p:grpSpPr>
      <p:sp>
        <p:nvSpPr>
          <p:cNvPr id="7" name="Bildplatzhalter 11"/>
          <p:cNvSpPr>
            <a:spLocks noGrp="1"/>
          </p:cNvSpPr>
          <p:nvPr>
            <p:ph type="pic" sz="quarter" idx="15"/>
          </p:nvPr>
        </p:nvSpPr>
        <p:spPr>
          <a:xfrm>
            <a:off x="3" y="1468173"/>
            <a:ext cx="9143999" cy="3750000"/>
          </a:xfrm>
          <a:noFill/>
        </p:spPr>
        <p:txBody>
          <a:bodyPr/>
          <a:lstStyle/>
          <a:p>
            <a:pPr lvl="0"/>
            <a:r>
              <a:rPr lang="de-DE" noProof="0" smtClean="0"/>
              <a:t>Bild durch Klicken auf Symbol hinzufügen</a:t>
            </a:r>
            <a:endParaRPr lang="de-DE" noProof="0"/>
          </a:p>
        </p:txBody>
      </p:sp>
      <p:sp>
        <p:nvSpPr>
          <p:cNvPr id="5"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6"/>
          </p:nvPr>
        </p:nvSpPr>
        <p:spPr>
          <a:ln/>
        </p:spPr>
        <p:txBody>
          <a:bodyPr/>
          <a:lstStyle>
            <a:lvl1pPr>
              <a:defRPr/>
            </a:lvl1pPr>
          </a:lstStyle>
          <a:p>
            <a:pPr>
              <a:defRPr/>
            </a:pPr>
            <a:fld id="{959730B8-4011-4AF8-9F67-C34583C6BF00}" type="slidenum">
              <a:rPr lang="de-DE"/>
              <a:pPr>
                <a:defRPr/>
              </a:pPr>
              <a:t>‹Nr.›</a:t>
            </a:fld>
            <a:endParaRPr lang="de-DE" dirty="0"/>
          </a:p>
        </p:txBody>
      </p:sp>
      <p:sp>
        <p:nvSpPr>
          <p:cNvPr id="6" name="Fußzeilenplatzhalter 6"/>
          <p:cNvSpPr>
            <a:spLocks noGrp="1"/>
          </p:cNvSpPr>
          <p:nvPr>
            <p:ph type="ftr" sz="quarter" idx="17"/>
          </p:nvPr>
        </p:nvSpPr>
        <p:spPr/>
        <p:txBody>
          <a:bodyPr/>
          <a:lstStyle>
            <a:lvl1pPr>
              <a:defRPr/>
            </a:lvl1pPr>
          </a:lstStyle>
          <a:p>
            <a:pPr>
              <a:defRPr/>
            </a:pPr>
            <a:endParaRPr lang="de-DE"/>
          </a:p>
        </p:txBody>
      </p:sp>
    </p:spTree>
    <p:extLst>
      <p:ext uri="{BB962C8B-B14F-4D97-AF65-F5344CB8AC3E}">
        <p14:creationId xmlns:p14="http://schemas.microsoft.com/office/powerpoint/2010/main" val="159191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 Text">
    <p:spTree>
      <p:nvGrpSpPr>
        <p:cNvPr id="1" name=""/>
        <p:cNvGrpSpPr/>
        <p:nvPr/>
      </p:nvGrpSpPr>
      <p:grpSpPr>
        <a:xfrm>
          <a:off x="0" y="0"/>
          <a:ext cx="0" cy="0"/>
          <a:chOff x="0" y="0"/>
          <a:chExt cx="0" cy="0"/>
        </a:xfrm>
      </p:grpSpPr>
      <p:pic>
        <p:nvPicPr>
          <p:cNvPr id="4"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5"/>
          <p:cNvSpPr>
            <a:spLocks noGrp="1"/>
          </p:cNvSpPr>
          <p:nvPr>
            <p:ph sz="quarter" idx="11"/>
          </p:nvPr>
        </p:nvSpPr>
        <p:spPr>
          <a:xfrm>
            <a:off x="457200" y="1667950"/>
            <a:ext cx="8307692" cy="949523"/>
          </a:xfrm>
        </p:spPr>
        <p:txBody>
          <a:bodyPr/>
          <a:lstStyle>
            <a:lvl1pPr>
              <a:defRPr sz="1800" b="1">
                <a:solidFill>
                  <a:srgbClr val="FF0000"/>
                </a:solidFill>
              </a:defRPr>
            </a:lvl1pPr>
          </a:lstStyle>
          <a:p>
            <a:pPr lvl="0"/>
            <a:r>
              <a:rPr lang="de-DE" smtClean="0"/>
              <a:t>Textmasterformat bearbeiten</a:t>
            </a:r>
          </a:p>
        </p:txBody>
      </p:sp>
      <p:sp>
        <p:nvSpPr>
          <p:cNvPr id="8" name="Inhaltsplatzhalter 2"/>
          <p:cNvSpPr>
            <a:spLocks noGrp="1"/>
          </p:cNvSpPr>
          <p:nvPr>
            <p:ph idx="14"/>
          </p:nvPr>
        </p:nvSpPr>
        <p:spPr>
          <a:xfrm>
            <a:off x="452775" y="2677480"/>
            <a:ext cx="8307692" cy="2234323"/>
          </a:xfrm>
        </p:spPr>
        <p:txBody>
          <a:bodyPr/>
          <a:lstStyle>
            <a:lvl1pPr marL="303912" indent="-303912">
              <a:lnSpc>
                <a:spcPct val="150000"/>
              </a:lnSpc>
              <a:spcBef>
                <a:spcPts val="851"/>
              </a:spcBef>
              <a:buFont typeface="+mj-lt"/>
              <a:buAutoNum type="arabicPeriod"/>
              <a:tabLst>
                <a:tab pos="6359646" algn="r"/>
              </a:tabLst>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5" name="Rectangle 6"/>
          <p:cNvSpPr>
            <a:spLocks noGrp="1" noChangeArrowheads="1"/>
          </p:cNvSpPr>
          <p:nvPr>
            <p:ph type="sldNum" sz="quarter" idx="15"/>
          </p:nvPr>
        </p:nvSpPr>
        <p:spPr/>
        <p:txBody>
          <a:bodyPr/>
          <a:lstStyle>
            <a:lvl1pPr>
              <a:defRPr/>
            </a:lvl1pPr>
          </a:lstStyle>
          <a:p>
            <a:pPr>
              <a:defRPr/>
            </a:pPr>
            <a:fld id="{63E35C64-B96C-4DB5-9313-6E5F96ACAD9B}" type="slidenum">
              <a:rPr lang="de-DE"/>
              <a:pPr>
                <a:defRPr/>
              </a:pPr>
              <a:t>‹Nr.›</a:t>
            </a:fld>
            <a:endParaRPr lang="de-DE" dirty="0"/>
          </a:p>
        </p:txBody>
      </p:sp>
      <p:sp>
        <p:nvSpPr>
          <p:cNvPr id="7" name="Fußzeilenplatzhalter 6"/>
          <p:cNvSpPr>
            <a:spLocks noGrp="1"/>
          </p:cNvSpPr>
          <p:nvPr>
            <p:ph type="ftr" sz="quarter" idx="16"/>
          </p:nvPr>
        </p:nvSpPr>
        <p:spPr/>
        <p:txBody>
          <a:bodyPr/>
          <a:lstStyle>
            <a:lvl1pPr>
              <a:defRPr/>
            </a:lvl1pPr>
          </a:lstStyle>
          <a:p>
            <a:pPr>
              <a:defRPr/>
            </a:pPr>
            <a:endParaRPr lang="de-DE"/>
          </a:p>
        </p:txBody>
      </p:sp>
    </p:spTree>
    <p:extLst>
      <p:ext uri="{BB962C8B-B14F-4D97-AF65-F5344CB8AC3E}">
        <p14:creationId xmlns:p14="http://schemas.microsoft.com/office/powerpoint/2010/main" val="173442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 Text und Bild">
    <p:spTree>
      <p:nvGrpSpPr>
        <p:cNvPr id="1" name=""/>
        <p:cNvGrpSpPr/>
        <p:nvPr/>
      </p:nvGrpSpPr>
      <p:grpSpPr>
        <a:xfrm>
          <a:off x="0" y="0"/>
          <a:ext cx="0" cy="0"/>
          <a:chOff x="0" y="0"/>
          <a:chExt cx="0" cy="0"/>
        </a:xfrm>
      </p:grpSpPr>
      <p:pic>
        <p:nvPicPr>
          <p:cNvPr id="5"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2"/>
          <p:cNvSpPr>
            <a:spLocks noGrp="1"/>
          </p:cNvSpPr>
          <p:nvPr>
            <p:ph idx="12"/>
          </p:nvPr>
        </p:nvSpPr>
        <p:spPr>
          <a:xfrm>
            <a:off x="452775" y="1674892"/>
            <a:ext cx="4916852" cy="3522869"/>
          </a:xfrm>
        </p:spPr>
        <p:txBody>
          <a:bodyPr/>
          <a:lstStyle>
            <a:lvl1pPr marL="0" indent="0">
              <a:spcBef>
                <a:spcPts val="851"/>
              </a:spcBef>
              <a:defRPr/>
            </a:lvl1pPr>
          </a:lstStyle>
          <a:p>
            <a:pPr lvl="0"/>
            <a:r>
              <a:rPr lang="de-DE" smtClean="0"/>
              <a:t>Textmasterformat bearbeiten</a:t>
            </a:r>
          </a:p>
        </p:txBody>
      </p:sp>
      <p:sp>
        <p:nvSpPr>
          <p:cNvPr id="7" name="Bildplatzhalter 11"/>
          <p:cNvSpPr>
            <a:spLocks noGrp="1"/>
          </p:cNvSpPr>
          <p:nvPr>
            <p:ph type="pic" sz="quarter" idx="15"/>
          </p:nvPr>
        </p:nvSpPr>
        <p:spPr>
          <a:xfrm>
            <a:off x="5806777" y="1460236"/>
            <a:ext cx="3337227" cy="3750000"/>
          </a:xfrm>
        </p:spPr>
        <p:txBody>
          <a:bodyPr/>
          <a:lstStyle/>
          <a:p>
            <a:pPr lvl="0"/>
            <a:r>
              <a:rPr lang="de-DE" noProof="0" smtClean="0"/>
              <a:t>Bild durch Klicken auf Symbol hinzufügen</a:t>
            </a:r>
            <a:endParaRPr lang="de-DE" noProof="0"/>
          </a:p>
        </p:txBody>
      </p:sp>
      <p:sp>
        <p:nvSpPr>
          <p:cNvPr id="10"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8" name="Foliennummernplatzhalter 2"/>
          <p:cNvSpPr>
            <a:spLocks noGrp="1"/>
          </p:cNvSpPr>
          <p:nvPr>
            <p:ph type="sldNum" sz="quarter" idx="16"/>
          </p:nvPr>
        </p:nvSpPr>
        <p:spPr/>
        <p:txBody>
          <a:bodyPr/>
          <a:lstStyle>
            <a:lvl1pPr>
              <a:defRPr/>
            </a:lvl1pPr>
          </a:lstStyle>
          <a:p>
            <a:pPr>
              <a:defRPr/>
            </a:pPr>
            <a:fld id="{59DD8375-C1D3-449C-A425-2CB4F2BC4275}" type="slidenum">
              <a:rPr lang="de-DE"/>
              <a:pPr>
                <a:defRPr/>
              </a:pPr>
              <a:t>‹Nr.›</a:t>
            </a:fld>
            <a:endParaRPr lang="de-DE" dirty="0"/>
          </a:p>
        </p:txBody>
      </p:sp>
      <p:sp>
        <p:nvSpPr>
          <p:cNvPr id="9" name="Fußzeilenplatzhalter 3"/>
          <p:cNvSpPr>
            <a:spLocks noGrp="1"/>
          </p:cNvSpPr>
          <p:nvPr>
            <p:ph type="ftr" sz="quarter" idx="17"/>
          </p:nvPr>
        </p:nvSpPr>
        <p:spPr/>
        <p:txBody>
          <a:bodyPr/>
          <a:lstStyle>
            <a:lvl1pPr>
              <a:defRPr/>
            </a:lvl1pPr>
          </a:lstStyle>
          <a:p>
            <a:pPr>
              <a:defRPr/>
            </a:pPr>
            <a:endParaRPr lang="de-DE"/>
          </a:p>
        </p:txBody>
      </p:sp>
    </p:spTree>
    <p:extLst>
      <p:ext uri="{BB962C8B-B14F-4D97-AF65-F5344CB8AC3E}">
        <p14:creationId xmlns:p14="http://schemas.microsoft.com/office/powerpoint/2010/main" val="179755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p:nvSpPr>
          <p:cNvPr id="7" name="Rectangle 24"/>
          <p:cNvSpPr>
            <a:spLocks noGrp="1" noChangeArrowheads="1"/>
          </p:cNvSpPr>
          <p:nvPr>
            <p:ph type="title"/>
          </p:nvPr>
        </p:nvSpPr>
        <p:spPr bwMode="auto">
          <a:xfrm>
            <a:off x="442546"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6" name="Inhaltsplatzhalter 2"/>
          <p:cNvSpPr>
            <a:spLocks noGrp="1"/>
          </p:cNvSpPr>
          <p:nvPr>
            <p:ph idx="12"/>
          </p:nvPr>
        </p:nvSpPr>
        <p:spPr>
          <a:xfrm>
            <a:off x="452775" y="1377172"/>
            <a:ext cx="8307692" cy="3239823"/>
          </a:xfrm>
        </p:spPr>
        <p:txBody>
          <a:bodyPr/>
          <a:lstStyle>
            <a:lvl1pPr marL="0" indent="0">
              <a:spcBef>
                <a:spcPts val="851"/>
              </a:spcBef>
              <a:defRPr sz="1400"/>
            </a:lvl1pPr>
          </a:lstStyle>
          <a:p>
            <a:pPr lvl="0"/>
            <a:r>
              <a:rPr lang="de-DE" smtClean="0"/>
              <a:t>Textmasterformat bearbeiten</a:t>
            </a:r>
          </a:p>
        </p:txBody>
      </p:sp>
      <p:sp>
        <p:nvSpPr>
          <p:cNvPr id="4" name="Rectangle 6"/>
          <p:cNvSpPr>
            <a:spLocks noGrp="1" noChangeArrowheads="1"/>
          </p:cNvSpPr>
          <p:nvPr>
            <p:ph type="sldNum" sz="quarter" idx="13"/>
          </p:nvPr>
        </p:nvSpPr>
        <p:spPr>
          <a:ln/>
        </p:spPr>
        <p:txBody>
          <a:bodyPr/>
          <a:lstStyle>
            <a:lvl1pPr>
              <a:defRPr/>
            </a:lvl1pPr>
          </a:lstStyle>
          <a:p>
            <a:pPr>
              <a:defRPr/>
            </a:pPr>
            <a:fld id="{96BFB391-B268-48AB-83B3-C470226C9F6F}" type="slidenum">
              <a:rPr lang="de-DE"/>
              <a:pPr>
                <a:defRPr/>
              </a:pPr>
              <a:t>‹Nr.›</a:t>
            </a:fld>
            <a:endParaRPr lang="de-DE" dirty="0"/>
          </a:p>
        </p:txBody>
      </p:sp>
      <p:sp>
        <p:nvSpPr>
          <p:cNvPr id="5" name="Fußzeilenplatzhalter 6"/>
          <p:cNvSpPr>
            <a:spLocks noGrp="1"/>
          </p:cNvSpPr>
          <p:nvPr>
            <p:ph type="ftr" sz="quarter" idx="14"/>
          </p:nvPr>
        </p:nvSpPr>
        <p:spPr/>
        <p:txBody>
          <a:bodyPr/>
          <a:lstStyle>
            <a:lvl1pPr>
              <a:defRPr/>
            </a:lvl1pPr>
          </a:lstStyle>
          <a:p>
            <a:pPr>
              <a:defRPr/>
            </a:pPr>
            <a:endParaRPr lang="de-DE"/>
          </a:p>
        </p:txBody>
      </p:sp>
    </p:spTree>
    <p:extLst>
      <p:ext uri="{BB962C8B-B14F-4D97-AF65-F5344CB8AC3E}">
        <p14:creationId xmlns:p14="http://schemas.microsoft.com/office/powerpoint/2010/main" val="6566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 Aufzählung">
    <p:spTree>
      <p:nvGrpSpPr>
        <p:cNvPr id="1" name=""/>
        <p:cNvGrpSpPr/>
        <p:nvPr/>
      </p:nvGrpSpPr>
      <p:grpSpPr>
        <a:xfrm>
          <a:off x="0" y="0"/>
          <a:ext cx="0" cy="0"/>
          <a:chOff x="0" y="0"/>
          <a:chExt cx="0" cy="0"/>
        </a:xfrm>
      </p:grpSpPr>
      <p:sp>
        <p:nvSpPr>
          <p:cNvPr id="6" name="Inhaltsplatzhalter 2"/>
          <p:cNvSpPr>
            <a:spLocks noGrp="1"/>
          </p:cNvSpPr>
          <p:nvPr>
            <p:ph idx="12"/>
          </p:nvPr>
        </p:nvSpPr>
        <p:spPr>
          <a:xfrm>
            <a:off x="452775" y="1377172"/>
            <a:ext cx="8307692" cy="3239823"/>
          </a:xfrm>
        </p:spPr>
        <p:txBody>
          <a:bodyPr/>
          <a:lstStyle>
            <a:lvl1pPr marL="315168" indent="-315168">
              <a:spcBef>
                <a:spcPts val="851"/>
              </a:spcBef>
              <a:buFont typeface="Arial" pitchFamily="34" charset="0"/>
              <a:buChar char="•"/>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8"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3"/>
          </p:nvPr>
        </p:nvSpPr>
        <p:spPr>
          <a:ln/>
        </p:spPr>
        <p:txBody>
          <a:bodyPr/>
          <a:lstStyle>
            <a:lvl1pPr>
              <a:defRPr/>
            </a:lvl1pPr>
          </a:lstStyle>
          <a:p>
            <a:pPr>
              <a:defRPr/>
            </a:pPr>
            <a:fld id="{D08A41C6-4C66-4537-8D17-1A807E847288}" type="slidenum">
              <a:rPr lang="de-DE"/>
              <a:pPr>
                <a:defRPr/>
              </a:pPr>
              <a:t>‹Nr.›</a:t>
            </a:fld>
            <a:endParaRPr lang="de-DE" dirty="0"/>
          </a:p>
        </p:txBody>
      </p:sp>
      <p:sp>
        <p:nvSpPr>
          <p:cNvPr id="5" name="Fußzeilenplatzhalter 6"/>
          <p:cNvSpPr>
            <a:spLocks noGrp="1"/>
          </p:cNvSpPr>
          <p:nvPr>
            <p:ph type="ftr" sz="quarter" idx="14"/>
          </p:nvPr>
        </p:nvSpPr>
        <p:spPr/>
        <p:txBody>
          <a:bodyPr/>
          <a:lstStyle>
            <a:lvl1pPr>
              <a:defRPr/>
            </a:lvl1pPr>
          </a:lstStyle>
          <a:p>
            <a:pPr>
              <a:defRPr/>
            </a:pPr>
            <a:endParaRPr lang="de-DE"/>
          </a:p>
        </p:txBody>
      </p:sp>
    </p:spTree>
    <p:extLst>
      <p:ext uri="{BB962C8B-B14F-4D97-AF65-F5344CB8AC3E}">
        <p14:creationId xmlns:p14="http://schemas.microsoft.com/office/powerpoint/2010/main" val="341059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 Text und Bild hoch">
    <p:spTree>
      <p:nvGrpSpPr>
        <p:cNvPr id="1" name=""/>
        <p:cNvGrpSpPr/>
        <p:nvPr/>
      </p:nvGrpSpPr>
      <p:grpSpPr>
        <a:xfrm>
          <a:off x="0" y="0"/>
          <a:ext cx="0" cy="0"/>
          <a:chOff x="0" y="0"/>
          <a:chExt cx="0" cy="0"/>
        </a:xfrm>
      </p:grpSpPr>
      <p:sp>
        <p:nvSpPr>
          <p:cNvPr id="5" name="Inhaltsplatzhalter 2"/>
          <p:cNvSpPr>
            <a:spLocks noGrp="1"/>
          </p:cNvSpPr>
          <p:nvPr>
            <p:ph idx="12"/>
          </p:nvPr>
        </p:nvSpPr>
        <p:spPr>
          <a:xfrm>
            <a:off x="450929" y="1382200"/>
            <a:ext cx="4984615" cy="3750000"/>
          </a:xfrm>
        </p:spPr>
        <p:txBody>
          <a:bodyPr/>
          <a:lstStyle>
            <a:lvl1pPr marL="0" indent="0">
              <a:spcBef>
                <a:spcPts val="851"/>
              </a:spcBef>
              <a:defRPr/>
            </a:lvl1pPr>
          </a:lstStyle>
          <a:p>
            <a:pPr lvl="0"/>
            <a:r>
              <a:rPr lang="de-DE" smtClean="0"/>
              <a:t>Textmasterformat bearbeiten</a:t>
            </a:r>
          </a:p>
        </p:txBody>
      </p:sp>
      <p:sp>
        <p:nvSpPr>
          <p:cNvPr id="6" name="Bildplatzhalter 11"/>
          <p:cNvSpPr>
            <a:spLocks noGrp="1"/>
          </p:cNvSpPr>
          <p:nvPr>
            <p:ph type="pic" sz="quarter" idx="15"/>
          </p:nvPr>
        </p:nvSpPr>
        <p:spPr>
          <a:xfrm>
            <a:off x="5807633" y="1452298"/>
            <a:ext cx="3336369" cy="3750000"/>
          </a:xfrm>
          <a:noFill/>
        </p:spPr>
        <p:txBody>
          <a:bodyPr/>
          <a:lstStyle/>
          <a:p>
            <a:pPr lvl="0"/>
            <a:r>
              <a:rPr lang="de-DE" noProof="0" smtClean="0"/>
              <a:t>Bild durch Klicken auf Symbol hinzufügen</a:t>
            </a:r>
            <a:endParaRPr lang="de-DE" noProof="0"/>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7" name="Rectangle 6"/>
          <p:cNvSpPr>
            <a:spLocks noGrp="1" noChangeArrowheads="1"/>
          </p:cNvSpPr>
          <p:nvPr>
            <p:ph type="sldNum" sz="quarter" idx="16"/>
          </p:nvPr>
        </p:nvSpPr>
        <p:spPr>
          <a:ln/>
        </p:spPr>
        <p:txBody>
          <a:bodyPr/>
          <a:lstStyle>
            <a:lvl1pPr>
              <a:defRPr/>
            </a:lvl1pPr>
          </a:lstStyle>
          <a:p>
            <a:pPr>
              <a:defRPr/>
            </a:pPr>
            <a:fld id="{FB83BB4E-E255-44EC-A012-BE70BEE2C0D1}" type="slidenum">
              <a:rPr lang="de-DE"/>
              <a:pPr>
                <a:defRPr/>
              </a:pPr>
              <a:t>‹Nr.›</a:t>
            </a:fld>
            <a:endParaRPr lang="de-DE" dirty="0"/>
          </a:p>
        </p:txBody>
      </p:sp>
      <p:sp>
        <p:nvSpPr>
          <p:cNvPr id="8" name="Fußzeilenplatzhalter 6"/>
          <p:cNvSpPr>
            <a:spLocks noGrp="1"/>
          </p:cNvSpPr>
          <p:nvPr>
            <p:ph type="ftr" sz="quarter" idx="17"/>
          </p:nvPr>
        </p:nvSpPr>
        <p:spPr/>
        <p:txBody>
          <a:bodyPr/>
          <a:lstStyle>
            <a:lvl1pPr>
              <a:defRPr/>
            </a:lvl1pPr>
          </a:lstStyle>
          <a:p>
            <a:pPr>
              <a:defRPr/>
            </a:pPr>
            <a:endParaRPr lang="de-DE"/>
          </a:p>
        </p:txBody>
      </p:sp>
    </p:spTree>
    <p:extLst>
      <p:ext uri="{BB962C8B-B14F-4D97-AF65-F5344CB8AC3E}">
        <p14:creationId xmlns:p14="http://schemas.microsoft.com/office/powerpoint/2010/main" val="78259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Text und Bild quer">
    <p:spTree>
      <p:nvGrpSpPr>
        <p:cNvPr id="1" name=""/>
        <p:cNvGrpSpPr/>
        <p:nvPr/>
      </p:nvGrpSpPr>
      <p:grpSpPr>
        <a:xfrm>
          <a:off x="0" y="0"/>
          <a:ext cx="0" cy="0"/>
          <a:chOff x="0" y="0"/>
          <a:chExt cx="0" cy="0"/>
        </a:xfrm>
      </p:grpSpPr>
      <p:sp>
        <p:nvSpPr>
          <p:cNvPr id="5" name="Inhaltsplatzhalter 2"/>
          <p:cNvSpPr>
            <a:spLocks noGrp="1"/>
          </p:cNvSpPr>
          <p:nvPr>
            <p:ph idx="12"/>
          </p:nvPr>
        </p:nvSpPr>
        <p:spPr>
          <a:xfrm>
            <a:off x="450927" y="1382200"/>
            <a:ext cx="8307692" cy="755220"/>
          </a:xfrm>
        </p:spPr>
        <p:txBody>
          <a:bodyPr/>
          <a:lstStyle>
            <a:lvl1pPr marL="0" indent="0">
              <a:spcBef>
                <a:spcPts val="851"/>
              </a:spcBef>
              <a:defRPr/>
            </a:lvl1pPr>
          </a:lstStyle>
          <a:p>
            <a:pPr lvl="0"/>
            <a:r>
              <a:rPr lang="de-DE" smtClean="0"/>
              <a:t>Textmasterformat bearbeiten</a:t>
            </a:r>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3"/>
          </p:nvPr>
        </p:nvSpPr>
        <p:spPr>
          <a:ln/>
        </p:spPr>
        <p:txBody>
          <a:bodyPr/>
          <a:lstStyle>
            <a:lvl1pPr>
              <a:defRPr/>
            </a:lvl1pPr>
          </a:lstStyle>
          <a:p>
            <a:pPr>
              <a:defRPr/>
            </a:pPr>
            <a:fld id="{5446D841-F2F4-4163-A6C8-49E55F443EDD}" type="slidenum">
              <a:rPr lang="de-DE"/>
              <a:pPr>
                <a:defRPr/>
              </a:pPr>
              <a:t>‹Nr.›</a:t>
            </a:fld>
            <a:endParaRPr lang="de-DE" dirty="0"/>
          </a:p>
        </p:txBody>
      </p:sp>
      <p:sp>
        <p:nvSpPr>
          <p:cNvPr id="6" name="Fußzeilenplatzhalter 6"/>
          <p:cNvSpPr>
            <a:spLocks noGrp="1"/>
          </p:cNvSpPr>
          <p:nvPr>
            <p:ph type="ftr" sz="quarter" idx="14"/>
          </p:nvPr>
        </p:nvSpPr>
        <p:spPr/>
        <p:txBody>
          <a:bodyPr/>
          <a:lstStyle>
            <a:lvl1pPr>
              <a:defRPr/>
            </a:lvl1pPr>
          </a:lstStyle>
          <a:p>
            <a:pPr>
              <a:defRPr/>
            </a:pPr>
            <a:endParaRPr lang="de-DE"/>
          </a:p>
        </p:txBody>
      </p:sp>
    </p:spTree>
    <p:extLst>
      <p:ext uri="{BB962C8B-B14F-4D97-AF65-F5344CB8AC3E}">
        <p14:creationId xmlns:p14="http://schemas.microsoft.com/office/powerpoint/2010/main" val="394234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342188" y="5402263"/>
            <a:ext cx="1563687" cy="217487"/>
          </a:xfrm>
          <a:prstGeom prst="rect">
            <a:avLst/>
          </a:prstGeom>
          <a:noFill/>
          <a:ln w="9525">
            <a:noFill/>
            <a:miter lim="800000"/>
            <a:headEnd/>
            <a:tailEnd/>
          </a:ln>
          <a:effectLst/>
        </p:spPr>
        <p:txBody>
          <a:bodyPr vert="horz" wrap="square" lIns="81043" tIns="40522" rIns="81043" bIns="40522" numCol="1" anchor="t" anchorCtr="0" compatLnSpc="1">
            <a:prstTxWarp prst="textNoShape">
              <a:avLst/>
            </a:prstTxWarp>
          </a:bodyPr>
          <a:lstStyle>
            <a:lvl1pPr algn="r">
              <a:defRPr sz="800">
                <a:latin typeface="Arial" charset="0"/>
                <a:ea typeface="ＭＳ Ｐゴシック" pitchFamily="68" charset="-128"/>
                <a:cs typeface="+mn-cs"/>
              </a:defRPr>
            </a:lvl1pPr>
          </a:lstStyle>
          <a:p>
            <a:pPr>
              <a:defRPr/>
            </a:pPr>
            <a:fld id="{65903F9D-3CC1-4E14-829A-C0AD91E27830}" type="slidenum">
              <a:rPr lang="de-DE"/>
              <a:pPr>
                <a:defRPr/>
              </a:pPr>
              <a:t>‹Nr.›</a:t>
            </a:fld>
            <a:endParaRPr lang="de-DE" dirty="0"/>
          </a:p>
        </p:txBody>
      </p:sp>
      <p:sp>
        <p:nvSpPr>
          <p:cNvPr id="1027" name="Rectangle 25"/>
          <p:cNvSpPr>
            <a:spLocks noGrp="1" noChangeArrowheads="1"/>
          </p:cNvSpPr>
          <p:nvPr>
            <p:ph type="body" idx="1"/>
          </p:nvPr>
        </p:nvSpPr>
        <p:spPr bwMode="auto">
          <a:xfrm>
            <a:off x="450850" y="1449388"/>
            <a:ext cx="83073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p>
            <a:pPr lvl="0"/>
            <a:r>
              <a:rPr lang="de-DE" altLang="de-DE" smtClean="0"/>
              <a:t>Mastertextformat bearbeiten</a:t>
            </a:r>
          </a:p>
        </p:txBody>
      </p:sp>
      <p:sp>
        <p:nvSpPr>
          <p:cNvPr id="1028" name="Rectangle 24"/>
          <p:cNvSpPr>
            <a:spLocks noGrp="1" noChangeArrowheads="1"/>
          </p:cNvSpPr>
          <p:nvPr>
            <p:ph type="title"/>
          </p:nvPr>
        </p:nvSpPr>
        <p:spPr bwMode="auto">
          <a:xfrm>
            <a:off x="442913" y="546100"/>
            <a:ext cx="83073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p>
            <a:pPr lvl="0"/>
            <a:r>
              <a:rPr lang="de-DE" altLang="de-DE" smtClean="0"/>
              <a:t>Mastertitelformat bearbeiten</a:t>
            </a:r>
          </a:p>
        </p:txBody>
      </p:sp>
      <p:sp>
        <p:nvSpPr>
          <p:cNvPr id="7" name="Fußzeilenplatzhalter 6"/>
          <p:cNvSpPr>
            <a:spLocks noGrp="1"/>
          </p:cNvSpPr>
          <p:nvPr>
            <p:ph type="ftr" sz="quarter" idx="3"/>
          </p:nvPr>
        </p:nvSpPr>
        <p:spPr>
          <a:xfrm>
            <a:off x="450850" y="5397500"/>
            <a:ext cx="2895600" cy="201613"/>
          </a:xfrm>
          <a:prstGeom prst="rect">
            <a:avLst/>
          </a:prstGeom>
        </p:spPr>
        <p:txBody>
          <a:bodyPr vert="horz" lIns="81043" tIns="40522" rIns="81043" bIns="40522" rtlCol="0" anchor="t"/>
          <a:lstStyle>
            <a:lvl1pPr algn="l">
              <a:defRPr sz="800">
                <a:solidFill>
                  <a:schemeClr val="tx1"/>
                </a:solidFill>
                <a:latin typeface="Arial" charset="0"/>
                <a:ea typeface="ＭＳ Ｐゴシック" pitchFamily="34" charset="-128"/>
                <a:cs typeface="+mn-cs"/>
              </a:defRPr>
            </a:lvl1pPr>
          </a:lstStyle>
          <a:p>
            <a:pPr>
              <a:defRPr/>
            </a:pPr>
            <a:endParaRPr lang="de-DE"/>
          </a:p>
        </p:txBody>
      </p:sp>
      <p:sp>
        <p:nvSpPr>
          <p:cNvPr id="1031" name="Rectangle 14"/>
          <p:cNvSpPr>
            <a:spLocks noChangeArrowheads="1"/>
          </p:cNvSpPr>
          <p:nvPr/>
        </p:nvSpPr>
        <p:spPr bwMode="auto">
          <a:xfrm>
            <a:off x="0" y="0"/>
            <a:ext cx="7112000" cy="300038"/>
          </a:xfrm>
          <a:prstGeom prst="rect">
            <a:avLst/>
          </a:prstGeom>
          <a:solidFill>
            <a:srgbClr val="7885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043" tIns="40522" rIns="81043" bIns="40522"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defRPr/>
            </a:pPr>
            <a:endParaRPr lang="en-US" altLang="de-DE" smtClean="0">
              <a:latin typeface="Times" pitchFamily="18" charset="0"/>
              <a:cs typeface="+mn-cs"/>
            </a:endParaRPr>
          </a:p>
        </p:txBody>
      </p:sp>
      <p:sp>
        <p:nvSpPr>
          <p:cNvPr id="1032" name="Rectangle 14"/>
          <p:cNvSpPr>
            <a:spLocks noChangeArrowheads="1"/>
          </p:cNvSpPr>
          <p:nvPr/>
        </p:nvSpPr>
        <p:spPr bwMode="auto">
          <a:xfrm>
            <a:off x="7158038" y="0"/>
            <a:ext cx="1985962" cy="300038"/>
          </a:xfrm>
          <a:prstGeom prst="rect">
            <a:avLst/>
          </a:prstGeom>
          <a:solidFill>
            <a:srgbClr val="DCE3EC"/>
          </a:solidFill>
          <a:ln>
            <a:noFill/>
          </a:ln>
        </p:spPr>
        <p:txBody>
          <a:bodyPr wrap="none" lIns="81043" tIns="40522" rIns="81043" bIns="40522"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defRPr/>
            </a:pPr>
            <a:endParaRPr lang="en-US" altLang="de-DE" smtClean="0">
              <a:latin typeface="Times" pitchFamily="18" charset="0"/>
              <a:cs typeface="+mn-cs"/>
            </a:endParaRPr>
          </a:p>
        </p:txBody>
      </p:sp>
      <p:pic>
        <p:nvPicPr>
          <p:cNvPr id="2" name="Grafik 2"/>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356475" y="47625"/>
            <a:ext cx="11953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07" r:id="rId1"/>
    <p:sldLayoutId id="2147485708" r:id="rId2"/>
    <p:sldLayoutId id="2147485702" r:id="rId3"/>
    <p:sldLayoutId id="2147485709" r:id="rId4"/>
    <p:sldLayoutId id="2147485710" r:id="rId5"/>
    <p:sldLayoutId id="2147485703" r:id="rId6"/>
    <p:sldLayoutId id="2147485704" r:id="rId7"/>
    <p:sldLayoutId id="2147485705" r:id="rId8"/>
    <p:sldLayoutId id="2147485706" r:id="rId9"/>
    <p:sldLayoutId id="2147485711" r:id="rId10"/>
    <p:sldLayoutId id="2147485712" r:id="rId11"/>
    <p:sldLayoutId id="2147485713" r:id="rId12"/>
    <p:sldLayoutId id="2147485714" r:id="rId13"/>
    <p:sldLayoutId id="2147485715" r:id="rId14"/>
  </p:sldLayoutIdLst>
  <p:timing>
    <p:tnLst>
      <p:par>
        <p:cTn id="1" dur="indefinite" restart="never" nodeType="tmRoot"/>
      </p:par>
    </p:tnLst>
  </p:timing>
  <p:hf sldNum="0" hdr="0" ftr="0" dt="0"/>
  <p:txStyles>
    <p:title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p:titleStyle>
    <p:bodyStyle>
      <a:lvl1pPr algn="l" rtl="0" eaLnBrk="1" fontAlgn="base" hangingPunct="1">
        <a:spcBef>
          <a:spcPct val="20000"/>
        </a:spcBef>
        <a:spcAft>
          <a:spcPct val="0"/>
        </a:spcAft>
        <a:buFont typeface="Arial" charset="0"/>
        <a:defRPr sz="1400">
          <a:solidFill>
            <a:schemeClr val="tx1"/>
          </a:solidFill>
          <a:latin typeface="+mn-lt"/>
          <a:ea typeface="ＭＳ Ｐゴシック" pitchFamily="63" charset="-128"/>
          <a:cs typeface="ＭＳ Ｐゴシック" pitchFamily="63" charset="-128"/>
        </a:defRPr>
      </a:lvl1pPr>
      <a:lvl2pPr marL="674688"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2pPr>
      <a:lvl3pPr marL="107950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3pPr>
      <a:lvl4pPr marL="1450975"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4pPr>
      <a:lvl5pPr marL="182245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5pPr>
      <a:lvl6pPr marL="2228690"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6pPr>
      <a:lvl7pPr marL="2633906"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7pPr>
      <a:lvl8pPr marL="3039123"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8pPr>
      <a:lvl9pPr marL="3444339"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9pPr>
    </p:bodyStyle>
    <p:otherStyle>
      <a:defPPr>
        <a:defRPr lang="de-DE"/>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n_OLt0S8-2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UpjNCTQVFww"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8v31OGWTQio"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youtu.be/7xca92ELea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youtu.be/63fOPHlD0s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youtu.be/aO7TBWqrjq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hyperlink" Target="http://www.gateway-junior.net/" TargetMode="External"/><Relationship Id="rId13" Type="http://schemas.openxmlformats.org/officeDocument/2006/relationships/hyperlink" Target="http://www.agvs-upsa.ch/sites/default/files/global_files/20160526_schnuppertagebuch_de.pdf" TargetMode="External"/><Relationship Id="rId3" Type="http://schemas.openxmlformats.org/officeDocument/2006/relationships/hyperlink" Target="http://www.autoberufe.ch/" TargetMode="External"/><Relationship Id="rId7" Type="http://schemas.openxmlformats.org/officeDocument/2006/relationships/hyperlink" Target="http://www.lehrstellenboerse.ch/" TargetMode="External"/><Relationship Id="rId12" Type="http://schemas.openxmlformats.org/officeDocument/2006/relationships/hyperlink" Target="http://www.agvs-upsa.ch/sites/default/files/global_files/20160401_leitfaden_schnupperpraktikum_de.pdf" TargetMode="External"/><Relationship Id="rId2" Type="http://schemas.openxmlformats.org/officeDocument/2006/relationships/hyperlink" Target="http://www.agvs-eignungstest.ch/" TargetMode="External"/><Relationship Id="rId1" Type="http://schemas.openxmlformats.org/officeDocument/2006/relationships/slideLayout" Target="../slideLayouts/slideLayout12.xml"/><Relationship Id="rId6" Type="http://schemas.openxmlformats.org/officeDocument/2006/relationships/hyperlink" Target="http://www.yousty.ch/" TargetMode="External"/><Relationship Id="rId11" Type="http://schemas.openxmlformats.org/officeDocument/2006/relationships/hyperlink" Target="http://www.kiknet-agvs.org/" TargetMode="External"/><Relationship Id="rId5" Type="http://schemas.openxmlformats.org/officeDocument/2006/relationships/hyperlink" Target="http://www.berufsberatung.ch/Lena" TargetMode="External"/><Relationship Id="rId10" Type="http://schemas.openxmlformats.org/officeDocument/2006/relationships/hyperlink" Target="http://www.yousty.ch/de-CH/lehrstellen/bewerbung/anschreiben" TargetMode="External"/><Relationship Id="rId4" Type="http://schemas.openxmlformats.org/officeDocument/2006/relationships/hyperlink" Target="http://www.carrosserieberufe.ch/" TargetMode="External"/><Relationship Id="rId9" Type="http://schemas.openxmlformats.org/officeDocument/2006/relationships/hyperlink" Target="http://www.berufsberatung.ch/dyn/1242.aspx" TargetMode="External"/><Relationship Id="rId14" Type="http://schemas.openxmlformats.org/officeDocument/2006/relationships/hyperlink" Target="http://www.agvs-upsa.ch/sites/default/files/global_files/20160401_prakt_arbeiten_schnupperpraktikum_de.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mechanixclub.ch/"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hyperlink" Target="https://www.facebook.com/myfuture.agvs/videos/911632175648392/" TargetMode="External"/><Relationship Id="rId5" Type="http://schemas.openxmlformats.org/officeDocument/2006/relationships/image" Target="../media/image53.jpeg"/><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facebook.com/myfuture.agvs/videos/911632175648392/" TargetMode="External"/><Relationship Id="rId5" Type="http://schemas.openxmlformats.org/officeDocument/2006/relationships/image" Target="../media/image57.jpeg"/><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www.autoberufe.ch/" TargetMode="External"/><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pqjeifhtT_I" TargetMode="External"/><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hyperlink" Target="http://www.youtube.com/watch?v=Ne1fyEvPxdU" TargetMode="External"/><Relationship Id="rId4" Type="http://schemas.openxmlformats.org/officeDocument/2006/relationships/hyperlink" Target="http://www.youtube.com/watch?v=UAI3GSWKKX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11"/>
          <p:cNvSpPr>
            <a:spLocks noGrp="1"/>
          </p:cNvSpPr>
          <p:nvPr>
            <p:ph sz="quarter" idx="10"/>
          </p:nvPr>
        </p:nvSpPr>
        <p:spPr>
          <a:xfrm>
            <a:off x="757238" y="2905125"/>
            <a:ext cx="7975600" cy="1549400"/>
          </a:xfrm>
        </p:spPr>
        <p:txBody>
          <a:bodyPr/>
          <a:lstStyle/>
          <a:p>
            <a:pPr eaLnBrk="1" hangingPunct="1">
              <a:spcBef>
                <a:spcPct val="50000"/>
              </a:spcBef>
            </a:pPr>
            <a:r>
              <a:rPr lang="de-CH" altLang="de-DE" sz="1800" dirty="0" smtClean="0">
                <a:ea typeface="ＭＳ Ｐゴシック" pitchFamily="34" charset="-128"/>
              </a:rPr>
              <a:t>Verbandspräsentation</a:t>
            </a:r>
          </a:p>
          <a:p>
            <a:pPr eaLnBrk="1" hangingPunct="1">
              <a:spcBef>
                <a:spcPct val="50000"/>
              </a:spcBef>
            </a:pPr>
            <a:r>
              <a:rPr lang="de-CH" altLang="de-DE" sz="1800" b="0" dirty="0" smtClean="0">
                <a:solidFill>
                  <a:schemeClr val="tx1"/>
                </a:solidFill>
                <a:ea typeface="ＭＳ Ｐゴシック" pitchFamily="34" charset="-128"/>
              </a:rPr>
              <a:t>AGVS/UPSA</a:t>
            </a:r>
          </a:p>
        </p:txBody>
      </p:sp>
    </p:spTree>
    <p:extLst>
      <p:ext uri="{BB962C8B-B14F-4D97-AF65-F5344CB8AC3E}">
        <p14:creationId xmlns:p14="http://schemas.microsoft.com/office/powerpoint/2010/main" val="4244699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smtClean="0">
                <a:solidFill>
                  <a:srgbClr val="FE0000"/>
                </a:solidFill>
              </a:rPr>
              <a:t>Automobil-Assistent/-in EBA</a:t>
            </a:r>
          </a:p>
          <a:p>
            <a:pPr>
              <a:spcBef>
                <a:spcPct val="0"/>
              </a:spcBef>
            </a:pPr>
            <a:r>
              <a:rPr lang="de-CH" altLang="de-DE" b="1" dirty="0" smtClean="0">
                <a:solidFill>
                  <a:srgbClr val="FE0000"/>
                </a:solidFill>
              </a:rPr>
              <a:t>2-jährige Grundbildung</a:t>
            </a:r>
            <a:endParaRPr lang="de-CH" altLang="de-DE" b="1" dirty="0">
              <a:solidFill>
                <a:srgbClr val="FE0000"/>
              </a:solidFill>
            </a:endParaRPr>
          </a:p>
        </p:txBody>
      </p:sp>
      <p:sp>
        <p:nvSpPr>
          <p:cNvPr id="5" name="Rectangle 3"/>
          <p:cNvSpPr>
            <a:spLocks noChangeArrowheads="1"/>
          </p:cNvSpPr>
          <p:nvPr/>
        </p:nvSpPr>
        <p:spPr bwMode="auto">
          <a:xfrm>
            <a:off x="703385" y="1352021"/>
            <a:ext cx="628503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b="1" dirty="0">
                <a:solidFill>
                  <a:srgbClr val="000000"/>
                </a:solidFill>
              </a:rPr>
              <a:t>Ausbildungsdauer:</a:t>
            </a:r>
            <a:r>
              <a:rPr lang="de-CH" sz="1600" dirty="0">
                <a:solidFill>
                  <a:srgbClr val="000000"/>
                </a:solidFill>
              </a:rPr>
              <a:t>	2 Jahre</a:t>
            </a:r>
          </a:p>
          <a:p>
            <a:pPr marL="2541044" indent="-2541044">
              <a:spcBef>
                <a:spcPct val="20000"/>
              </a:spcBef>
              <a:tabLst>
                <a:tab pos="2541044" algn="l"/>
              </a:tabLst>
              <a:defRPr/>
            </a:pPr>
            <a:r>
              <a:rPr lang="de-CH" sz="1600" b="1" dirty="0">
                <a:solidFill>
                  <a:srgbClr val="000000"/>
                </a:solidFill>
              </a:rPr>
              <a:t>Vorbildung:</a:t>
            </a:r>
            <a:r>
              <a:rPr lang="de-CH" sz="1600" dirty="0">
                <a:solidFill>
                  <a:srgbClr val="000000"/>
                </a:solidFill>
              </a:rPr>
              <a:t>	abgeschlossene Volksschule</a:t>
            </a:r>
          </a:p>
          <a:p>
            <a:pPr marL="2541044" indent="-2541044">
              <a:spcBef>
                <a:spcPct val="20000"/>
              </a:spcBef>
              <a:tabLst>
                <a:tab pos="2541044" algn="l"/>
              </a:tabLst>
              <a:defRPr/>
            </a:pPr>
            <a:r>
              <a:rPr lang="de-CH" sz="1600" b="1" dirty="0">
                <a:solidFill>
                  <a:srgbClr val="000000"/>
                </a:solidFill>
              </a:rPr>
              <a:t>Bedingung:</a:t>
            </a:r>
            <a:r>
              <a:rPr lang="de-CH" sz="1600" dirty="0">
                <a:solidFill>
                  <a:srgbClr val="000000"/>
                </a:solidFill>
              </a:rPr>
              <a:t>	bestandener AGVS-Eignungstest Schnupperpraktikum</a:t>
            </a:r>
          </a:p>
          <a:p>
            <a:pPr marL="2541044" indent="-2541044">
              <a:spcBef>
                <a:spcPct val="20000"/>
              </a:spcBef>
              <a:tabLst>
                <a:tab pos="2541044" algn="l"/>
              </a:tabLst>
              <a:defRPr/>
            </a:pPr>
            <a:r>
              <a:rPr lang="de-CH" sz="1600" b="1" dirty="0">
                <a:solidFill>
                  <a:srgbClr val="000000"/>
                </a:solidFill>
              </a:rPr>
              <a:t>Voraussetzung:</a:t>
            </a:r>
            <a:r>
              <a:rPr lang="de-CH" sz="1600" dirty="0">
                <a:solidFill>
                  <a:srgbClr val="000000"/>
                </a:solidFill>
              </a:rPr>
              <a:t>	Bei den praktischen Tätigkeiten sind vor allem das handwerkliche Geschick und Freude an der Technik </a:t>
            </a:r>
          </a:p>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a:t>
            </a:r>
            <a:r>
              <a:rPr lang="de-CH" sz="1600" dirty="0">
                <a:latin typeface="+mj-lt"/>
              </a:rPr>
              <a:t>Lern- und Arbeitstechnik, Rechnen, Physik, Elektrotechnik-Grundlagen, technische Informationen, Grundlagen in Fahrwerk und Motor.</a:t>
            </a: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2" name="Rechteck 1"/>
          <p:cNvSpPr/>
          <p:nvPr/>
        </p:nvSpPr>
        <p:spPr>
          <a:xfrm>
            <a:off x="5724128" y="982689"/>
            <a:ext cx="1018227" cy="369332"/>
          </a:xfrm>
          <a:prstGeom prst="rect">
            <a:avLst/>
          </a:prstGeom>
        </p:spPr>
        <p:txBody>
          <a:bodyPr wrap="none">
            <a:spAutoFit/>
          </a:bodyPr>
          <a:lstStyle/>
          <a:p>
            <a:r>
              <a:rPr lang="de-CH" dirty="0">
                <a:hlinkClick r:id="rId3" tooltip="Opens external link in new window"/>
              </a:rPr>
              <a:t>Kurzfilm</a:t>
            </a:r>
            <a:endParaRPr lang="de-CH" dirty="0"/>
          </a:p>
        </p:txBody>
      </p:sp>
      <p:pic>
        <p:nvPicPr>
          <p:cNvPr id="6" name="Grafik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2280" y="985292"/>
            <a:ext cx="1963207" cy="4180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48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Automobil-Assistent/-in EBA</a:t>
            </a:r>
          </a:p>
          <a:p>
            <a:pPr>
              <a:spcBef>
                <a:spcPct val="0"/>
              </a:spcBef>
            </a:pPr>
            <a:r>
              <a:rPr lang="de-CH" altLang="de-DE" b="1">
                <a:solidFill>
                  <a:srgbClr val="FE0000"/>
                </a:solidFill>
              </a:rPr>
              <a:t>2-jährige Grundbildung</a:t>
            </a:r>
          </a:p>
        </p:txBody>
      </p:sp>
      <p:pic>
        <p:nvPicPr>
          <p:cNvPr id="16387" name="Grafik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80" y="985292"/>
            <a:ext cx="1963207" cy="4180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611560" y="1231636"/>
            <a:ext cx="6586073" cy="448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pPr marL="2509838" indent="-2509838">
              <a:tabLst>
                <a:tab pos="2509838" algn="l"/>
              </a:tabLst>
            </a:pPr>
            <a:r>
              <a:rPr lang="de-CH" altLang="de-DE" sz="1600" b="1" dirty="0">
                <a:solidFill>
                  <a:srgbClr val="000000"/>
                </a:solidFill>
              </a:rPr>
              <a:t>Wir bieten:</a:t>
            </a:r>
            <a:r>
              <a:rPr lang="de-CH" altLang="de-DE" sz="1600" dirty="0">
                <a:solidFill>
                  <a:srgbClr val="000000"/>
                </a:solidFill>
              </a:rPr>
              <a:t>	Damit der/die Auszubildende lernt, seine Arbeit selbstständig auszuführen, stehen ihm ein Ausbildner und gelernter Automobil-Fachmann zur Seite. </a:t>
            </a:r>
          </a:p>
          <a:p>
            <a:pPr marL="2509838" indent="-2509838">
              <a:tabLst>
                <a:tab pos="2509838" algn="l"/>
              </a:tabLst>
            </a:pPr>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überbetriebliche Kurse </a:t>
            </a:r>
            <a:br>
              <a:rPr lang="de-CH" altLang="de-DE" sz="1600" dirty="0">
                <a:solidFill>
                  <a:srgbClr val="000000"/>
                </a:solidFill>
              </a:rPr>
            </a:br>
            <a:r>
              <a:rPr lang="de-CH" altLang="de-DE" sz="1600" dirty="0">
                <a:solidFill>
                  <a:srgbClr val="000000"/>
                </a:solidFill>
              </a:rPr>
              <a:t>(20 Tage) zur Ausbildung.</a:t>
            </a:r>
          </a:p>
          <a:p>
            <a:pPr marL="2509838" indent="-2509838">
              <a:tabLst>
                <a:tab pos="2509838" algn="l"/>
              </a:tabLst>
            </a:pPr>
            <a:r>
              <a:rPr lang="de-CH" altLang="de-DE" sz="1600" b="1" dirty="0">
                <a:solidFill>
                  <a:srgbClr val="000000"/>
                </a:solidFill>
              </a:rPr>
              <a:t>Berufsfachschule:</a:t>
            </a:r>
            <a:r>
              <a:rPr lang="de-CH" altLang="de-DE" sz="1600" dirty="0">
                <a:solidFill>
                  <a:srgbClr val="000000"/>
                </a:solidFill>
              </a:rPr>
              <a:t>	Berufsschulunterricht </a:t>
            </a:r>
            <a:r>
              <a:rPr lang="de-CH" altLang="de-DE" sz="1600" dirty="0" smtClean="0">
                <a:solidFill>
                  <a:srgbClr val="000000"/>
                </a:solidFill>
              </a:rPr>
              <a:t>findet regelmässig </a:t>
            </a:r>
            <a:r>
              <a:rPr lang="de-CH" altLang="de-DE" sz="1600" dirty="0">
                <a:solidFill>
                  <a:srgbClr val="000000"/>
                </a:solidFill>
              </a:rPr>
              <a:t>statt: Im ersten und zweiten Jahr an einem Tag pro Woche</a:t>
            </a:r>
            <a:r>
              <a:rPr lang="de-CH" altLang="de-DE" sz="1600" dirty="0" smtClean="0">
                <a:solidFill>
                  <a:srgbClr val="000000"/>
                </a:solidFill>
              </a:rPr>
              <a:t>.</a:t>
            </a:r>
          </a:p>
          <a:p>
            <a:pPr marL="2509838" indent="-2509838">
              <a:tabLst>
                <a:tab pos="2509838" algn="l"/>
              </a:tabLst>
            </a:pPr>
            <a:r>
              <a:rPr lang="de-CH" sz="1600" b="1" dirty="0">
                <a:solidFill>
                  <a:srgbClr val="000000"/>
                </a:solidFill>
              </a:rPr>
              <a:t>Tätigkeiten:</a:t>
            </a:r>
            <a:r>
              <a:rPr lang="de-CH" sz="1600" dirty="0">
                <a:solidFill>
                  <a:srgbClr val="000000"/>
                </a:solidFill>
              </a:rPr>
              <a:t>	</a:t>
            </a:r>
            <a:r>
              <a:rPr lang="de-CH" sz="1600" dirty="0"/>
              <a:t>Die Tätigkeiten des Automobil-Assistenten umfassen einfache Servicearbeiten und Reparaturen selbstständig auszuführen und mit Unterstützung anspruchsvollere Aufgaben zu erledigen. </a:t>
            </a:r>
            <a:endParaRPr lang="de-CH" sz="1600" dirty="0">
              <a:solidFill>
                <a:srgbClr val="000000"/>
              </a:solidFill>
            </a:endParaRPr>
          </a:p>
          <a:p>
            <a:pPr marL="2509838" indent="-2509838">
              <a:tabLst>
                <a:tab pos="2509838" algn="l"/>
              </a:tabLst>
            </a:pPr>
            <a:r>
              <a:rPr lang="de-CH" altLang="de-DE" sz="1600" dirty="0" smtClean="0">
                <a:solidFill>
                  <a:srgbClr val="000000"/>
                </a:solidFill>
              </a:rPr>
              <a:t> </a:t>
            </a:r>
            <a:endParaRPr lang="de-CH" altLang="de-DE" sz="1600" dirty="0">
              <a:solidFill>
                <a:srgbClr val="000000"/>
              </a:solidFill>
            </a:endParaRPr>
          </a:p>
        </p:txBody>
      </p:sp>
    </p:spTree>
    <p:extLst>
      <p:ext uri="{BB962C8B-B14F-4D97-AF65-F5344CB8AC3E}">
        <p14:creationId xmlns:p14="http://schemas.microsoft.com/office/powerpoint/2010/main" val="2545916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Automobil-Fachmann/-frau EFZ Personenwagen oder Nutzfahrzeuge</a:t>
            </a:r>
          </a:p>
          <a:p>
            <a:pPr>
              <a:spcBef>
                <a:spcPct val="0"/>
              </a:spcBef>
            </a:pPr>
            <a:r>
              <a:rPr lang="de-CH" altLang="de-DE" b="1">
                <a:solidFill>
                  <a:srgbClr val="FE0000"/>
                </a:solidFill>
              </a:rPr>
              <a:t>3-jährige Grundbildung</a:t>
            </a:r>
          </a:p>
        </p:txBody>
      </p:sp>
      <p:sp>
        <p:nvSpPr>
          <p:cNvPr id="5" name="Rectangle 3"/>
          <p:cNvSpPr>
            <a:spLocks noChangeArrowheads="1"/>
          </p:cNvSpPr>
          <p:nvPr/>
        </p:nvSpPr>
        <p:spPr bwMode="auto">
          <a:xfrm>
            <a:off x="794239" y="1352021"/>
            <a:ext cx="619418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b="1" dirty="0">
                <a:solidFill>
                  <a:srgbClr val="000000"/>
                </a:solidFill>
              </a:rPr>
              <a:t>Ausbildungsdauer:</a:t>
            </a:r>
            <a:r>
              <a:rPr lang="de-CH" sz="1600" dirty="0">
                <a:solidFill>
                  <a:srgbClr val="000000"/>
                </a:solidFill>
              </a:rPr>
              <a:t>	3 Jahre</a:t>
            </a:r>
          </a:p>
          <a:p>
            <a:pPr>
              <a:spcBef>
                <a:spcPct val="20000"/>
              </a:spcBef>
              <a:tabLst>
                <a:tab pos="2541044" algn="l"/>
              </a:tabLst>
              <a:defRPr/>
            </a:pPr>
            <a:r>
              <a:rPr lang="de-CH" sz="1600" b="1" dirty="0" smtClean="0">
                <a:solidFill>
                  <a:srgbClr val="000000"/>
                </a:solidFill>
              </a:rPr>
              <a:t>Fachrichtung:</a:t>
            </a:r>
            <a:r>
              <a:rPr lang="de-CH" sz="1600" dirty="0">
                <a:solidFill>
                  <a:srgbClr val="000000"/>
                </a:solidFill>
              </a:rPr>
              <a:t>	Personenwagen und Nutzfahrzeuge</a:t>
            </a:r>
          </a:p>
          <a:p>
            <a:pPr marL="2541044" indent="-2541044">
              <a:spcBef>
                <a:spcPct val="20000"/>
              </a:spcBef>
              <a:tabLst>
                <a:tab pos="2541044" algn="l"/>
              </a:tabLst>
              <a:defRPr/>
            </a:pPr>
            <a:r>
              <a:rPr lang="de-CH" sz="1600" b="1" dirty="0">
                <a:solidFill>
                  <a:srgbClr val="000000"/>
                </a:solidFill>
              </a:rPr>
              <a:t>Vorbildung:</a:t>
            </a:r>
            <a:r>
              <a:rPr lang="de-CH" sz="1600" dirty="0">
                <a:solidFill>
                  <a:srgbClr val="000000"/>
                </a:solidFill>
              </a:rPr>
              <a:t>	abgeschlossene Volksschule in der mittleren Schulstufe</a:t>
            </a:r>
          </a:p>
          <a:p>
            <a:pPr marL="2541044" indent="-2541044">
              <a:spcBef>
                <a:spcPct val="20000"/>
              </a:spcBef>
              <a:tabLst>
                <a:tab pos="2541044" algn="l"/>
              </a:tabLst>
              <a:defRPr/>
            </a:pPr>
            <a:r>
              <a:rPr lang="de-CH" sz="1600" b="1" dirty="0">
                <a:solidFill>
                  <a:srgbClr val="000000"/>
                </a:solidFill>
              </a:rPr>
              <a:t>Bedingung:</a:t>
            </a:r>
            <a:r>
              <a:rPr lang="de-CH" sz="1600" dirty="0">
                <a:solidFill>
                  <a:srgbClr val="000000"/>
                </a:solidFill>
              </a:rPr>
              <a:t>	bestandener AGVS-Eignungstest Schnupperpraktikum</a:t>
            </a:r>
          </a:p>
          <a:p>
            <a:pPr marL="2541044" indent="-2541044">
              <a:spcBef>
                <a:spcPct val="20000"/>
              </a:spcBef>
              <a:tabLst>
                <a:tab pos="2541044" algn="l"/>
              </a:tabLst>
              <a:defRPr/>
            </a:pPr>
            <a:r>
              <a:rPr lang="de-CH" sz="1600" b="1" dirty="0">
                <a:solidFill>
                  <a:srgbClr val="000000"/>
                </a:solidFill>
              </a:rPr>
              <a:t>Voraussetzung:</a:t>
            </a:r>
            <a:r>
              <a:rPr lang="de-CH" sz="1600" dirty="0">
                <a:solidFill>
                  <a:srgbClr val="000000"/>
                </a:solidFill>
              </a:rPr>
              <a:t>	Bei den praktischen Tätigkeiten sind vor allem das handwerkliche Geschick, technisches Verständnis eine wichtige Voraussetzung.</a:t>
            </a:r>
          </a:p>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Die </a:t>
            </a:r>
            <a:r>
              <a:rPr lang="de-CH" sz="1600" dirty="0">
                <a:latin typeface="+mj-lt"/>
              </a:rPr>
              <a:t>Hauptfächer sind Lern- und Arbeitstechnik, Rechnen, Physik, Elektrotechnik-Grundlagen, Elektrik/Elektronik, Fahrwerk, Antrieb und Motor.</a:t>
            </a:r>
            <a:endParaRPr lang="de-CH" sz="1600" dirty="0">
              <a:solidFill>
                <a:srgbClr val="000000"/>
              </a:solidFill>
            </a:endParaRPr>
          </a:p>
          <a:p>
            <a:pPr marL="2541044" indent="-2541044">
              <a:spcBef>
                <a:spcPct val="20000"/>
              </a:spcBef>
              <a:tabLst>
                <a:tab pos="2541044" algn="l"/>
              </a:tabLst>
              <a:defRPr/>
            </a:pP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2" name="Rechteck 1"/>
          <p:cNvSpPr/>
          <p:nvPr/>
        </p:nvSpPr>
        <p:spPr>
          <a:xfrm>
            <a:off x="5724128" y="967362"/>
            <a:ext cx="1018227" cy="369332"/>
          </a:xfrm>
          <a:prstGeom prst="rect">
            <a:avLst/>
          </a:prstGeom>
        </p:spPr>
        <p:txBody>
          <a:bodyPr wrap="none">
            <a:spAutoFit/>
          </a:bodyPr>
          <a:lstStyle/>
          <a:p>
            <a:r>
              <a:rPr lang="de-CH" dirty="0">
                <a:hlinkClick r:id="rId3" tooltip="Opens external link in new window"/>
              </a:rPr>
              <a:t>Kurzfilm</a:t>
            </a:r>
            <a:endParaRPr lang="de-CH" dirty="0"/>
          </a:p>
        </p:txBody>
      </p:sp>
      <p:pic>
        <p:nvPicPr>
          <p:cNvPr id="6" name="Grafik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30916" y="976313"/>
            <a:ext cx="2031023" cy="4177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88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Automobil-Fachmann/-frau EFZ Personenwagen oder Nutzfahrzeuge</a:t>
            </a:r>
          </a:p>
          <a:p>
            <a:pPr>
              <a:spcBef>
                <a:spcPct val="0"/>
              </a:spcBef>
            </a:pPr>
            <a:r>
              <a:rPr lang="de-CH" altLang="de-DE" b="1">
                <a:solidFill>
                  <a:srgbClr val="FE0000"/>
                </a:solidFill>
              </a:rPr>
              <a:t>3-jährige Grundbildung</a:t>
            </a:r>
          </a:p>
        </p:txBody>
      </p:sp>
      <p:sp>
        <p:nvSpPr>
          <p:cNvPr id="11268" name="Rectangle 3"/>
          <p:cNvSpPr>
            <a:spLocks noChangeArrowheads="1"/>
          </p:cNvSpPr>
          <p:nvPr/>
        </p:nvSpPr>
        <p:spPr bwMode="auto">
          <a:xfrm>
            <a:off x="794239" y="1231636"/>
            <a:ext cx="6194181" cy="40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b="1" dirty="0">
                <a:solidFill>
                  <a:srgbClr val="000000"/>
                </a:solidFill>
              </a:rPr>
              <a:t>Wir bieten:</a:t>
            </a:r>
            <a:r>
              <a:rPr lang="de-CH" altLang="de-DE" sz="1600" dirty="0">
                <a:solidFill>
                  <a:srgbClr val="000000"/>
                </a:solidFill>
              </a:rPr>
              <a:t>	Kostenübernahme von mind. 15 Fahrstunden der jeweiligen Fahrzeugkategorie. Damit der/die Auszubildende lernt, seine Arbeit selbstständig auszuführen, stehen ihm ein Ausbildner und gelernter Automobil-Fachmann zur Seite. </a:t>
            </a:r>
          </a:p>
          <a:p>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überbetriebliche Kurse </a:t>
            </a:r>
            <a:br>
              <a:rPr lang="de-CH" altLang="de-DE" sz="1600" dirty="0">
                <a:solidFill>
                  <a:srgbClr val="000000"/>
                </a:solidFill>
              </a:rPr>
            </a:br>
            <a:r>
              <a:rPr lang="de-CH" altLang="de-DE" sz="1600" dirty="0">
                <a:solidFill>
                  <a:srgbClr val="000000"/>
                </a:solidFill>
              </a:rPr>
              <a:t>(40 Tage) zur Ausbildung.</a:t>
            </a:r>
          </a:p>
          <a:p>
            <a:r>
              <a:rPr lang="de-CH" altLang="de-DE" sz="1600" b="1" dirty="0">
                <a:solidFill>
                  <a:srgbClr val="000000"/>
                </a:solidFill>
              </a:rPr>
              <a:t>Berufsfachschule:</a:t>
            </a:r>
            <a:r>
              <a:rPr lang="de-CH" altLang="de-DE" sz="1600" dirty="0">
                <a:solidFill>
                  <a:srgbClr val="000000"/>
                </a:solidFill>
              </a:rPr>
              <a:t>	Berufsschulunterricht findet regelmässig statt: Im ersten Jahr an jeweils 1½ Tagen, im zweiten und dritten Jahr an einem Tag pro Woche. </a:t>
            </a: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0916" y="976313"/>
            <a:ext cx="2031023" cy="4177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318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Automobil-Fachmann/-frau EFZ Personenwagen oder Nutzfahrzeuge</a:t>
            </a:r>
          </a:p>
          <a:p>
            <a:pPr>
              <a:spcBef>
                <a:spcPct val="0"/>
              </a:spcBef>
            </a:pPr>
            <a:r>
              <a:rPr lang="de-CH" altLang="de-DE" b="1">
                <a:solidFill>
                  <a:srgbClr val="FE0000"/>
                </a:solidFill>
              </a:rPr>
              <a:t>3-jährige Grundbildung</a:t>
            </a:r>
          </a:p>
        </p:txBody>
      </p:sp>
      <p:pic>
        <p:nvPicPr>
          <p:cNvPr id="12291"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0916" y="976313"/>
            <a:ext cx="2031023" cy="4177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4239" y="1352021"/>
            <a:ext cx="619418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541044" indent="-2541044">
              <a:spcBef>
                <a:spcPct val="20000"/>
              </a:spcBef>
              <a:tabLst>
                <a:tab pos="2541044" algn="l"/>
              </a:tabLst>
              <a:defRPr/>
            </a:pPr>
            <a:r>
              <a:rPr lang="de-CH" sz="1600" b="1" dirty="0">
                <a:solidFill>
                  <a:srgbClr val="000000"/>
                </a:solidFill>
              </a:rPr>
              <a:t>Personenwagen:</a:t>
            </a:r>
            <a:r>
              <a:rPr lang="de-CH" sz="1600" dirty="0">
                <a:solidFill>
                  <a:srgbClr val="000000"/>
                </a:solidFill>
              </a:rPr>
              <a:t>	</a:t>
            </a:r>
            <a:r>
              <a:rPr lang="de-CH" sz="1600" dirty="0">
                <a:latin typeface="+mn-lt"/>
              </a:rPr>
              <a:t>Selbstständig Service- und Reparaturarbeiten an Motor, Fahrwerk und Antrieb ausführen sowie einfache Reparaturen in der Fahrzeugelektrik unter Mithilfe an Personenwagen übernehmen.</a:t>
            </a:r>
            <a:endParaRPr lang="de-CH" sz="1600" dirty="0">
              <a:solidFill>
                <a:srgbClr val="000000"/>
              </a:solidFill>
              <a:latin typeface="+mn-lt"/>
            </a:endParaRPr>
          </a:p>
          <a:p>
            <a:pPr marL="2541044" indent="-2541044">
              <a:spcBef>
                <a:spcPct val="20000"/>
              </a:spcBef>
              <a:tabLst>
                <a:tab pos="2541044" algn="l"/>
              </a:tabLst>
              <a:defRPr/>
            </a:pPr>
            <a:r>
              <a:rPr lang="de-CH" sz="1600" b="1" dirty="0">
                <a:solidFill>
                  <a:srgbClr val="000000"/>
                </a:solidFill>
              </a:rPr>
              <a:t>Nutzfahrzeuge:</a:t>
            </a:r>
            <a:r>
              <a:rPr lang="de-CH" sz="1600" dirty="0">
                <a:solidFill>
                  <a:srgbClr val="000000"/>
                </a:solidFill>
              </a:rPr>
              <a:t>	</a:t>
            </a:r>
            <a:r>
              <a:rPr lang="de-CH" sz="1600" dirty="0">
                <a:latin typeface="+mj-lt"/>
              </a:rPr>
              <a:t>Selbstständig Service- und Reparaturarbeiten an Motor, Fahrwerk und Antrieb ausführen sowie einfache Reparaturen in der Fahrzeugelektrik unter Mithilfe an Nutzfahrzeugen übernehmen.</a:t>
            </a:r>
            <a:br>
              <a:rPr lang="de-CH" sz="1600" dirty="0">
                <a:latin typeface="+mj-lt"/>
              </a:rPr>
            </a:br>
            <a:r>
              <a:rPr lang="de-CH" sz="1600" dirty="0">
                <a:solidFill>
                  <a:srgbClr val="000000"/>
                </a:solidFill>
              </a:rPr>
              <a:t>Spezielle Service- und Reparaturarbeiten am Fahrwerk und Aufbau durchführen. </a:t>
            </a:r>
          </a:p>
          <a:p>
            <a:pPr marL="2541044" indent="-2541044">
              <a:spcBef>
                <a:spcPct val="20000"/>
              </a:spcBef>
              <a:tabLst>
                <a:tab pos="2541044" algn="l"/>
              </a:tabLst>
              <a:defRPr/>
            </a:pPr>
            <a:endParaRPr lang="de-CH" sz="1600" dirty="0">
              <a:solidFill>
                <a:srgbClr val="000000"/>
              </a:solidFill>
            </a:endParaRPr>
          </a:p>
          <a:p>
            <a:pPr marL="2541044" indent="-2541044">
              <a:spcBef>
                <a:spcPct val="20000"/>
              </a:spcBef>
              <a:tabLst>
                <a:tab pos="2541044" algn="l"/>
              </a:tabLst>
              <a:defRPr/>
            </a:pPr>
            <a:endParaRPr lang="de-CH" sz="1600" dirty="0">
              <a:solidFill>
                <a:srgbClr val="000000"/>
              </a:solidFill>
            </a:endParaRPr>
          </a:p>
        </p:txBody>
      </p:sp>
    </p:spTree>
    <p:extLst>
      <p:ext uri="{BB962C8B-B14F-4D97-AF65-F5344CB8AC3E}">
        <p14:creationId xmlns:p14="http://schemas.microsoft.com/office/powerpoint/2010/main" val="29534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23528" y="554657"/>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Automobil-Mechatroniker/-in EFZ Personenwagen oder Nutzfahrzeuge</a:t>
            </a:r>
          </a:p>
          <a:p>
            <a:pPr>
              <a:spcBef>
                <a:spcPct val="0"/>
              </a:spcBef>
            </a:pPr>
            <a:r>
              <a:rPr lang="de-CH" altLang="de-DE" b="1" dirty="0">
                <a:solidFill>
                  <a:srgbClr val="FE0000"/>
                </a:solidFill>
              </a:rPr>
              <a:t>4-jährige Grundbildung</a:t>
            </a:r>
          </a:p>
        </p:txBody>
      </p:sp>
      <p:sp>
        <p:nvSpPr>
          <p:cNvPr id="4101" name="Rectangle 3"/>
          <p:cNvSpPr>
            <a:spLocks noChangeArrowheads="1"/>
          </p:cNvSpPr>
          <p:nvPr/>
        </p:nvSpPr>
        <p:spPr bwMode="auto">
          <a:xfrm>
            <a:off x="395537" y="1352021"/>
            <a:ext cx="6592884"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b="1" dirty="0">
                <a:solidFill>
                  <a:srgbClr val="000000"/>
                </a:solidFill>
              </a:rPr>
              <a:t>Ausbildungsdauer:</a:t>
            </a:r>
            <a:r>
              <a:rPr lang="de-CH" sz="1600" dirty="0">
                <a:solidFill>
                  <a:srgbClr val="000000"/>
                </a:solidFill>
              </a:rPr>
              <a:t>	4 Jahre</a:t>
            </a:r>
          </a:p>
          <a:p>
            <a:pPr>
              <a:spcBef>
                <a:spcPct val="20000"/>
              </a:spcBef>
              <a:tabLst>
                <a:tab pos="2541044" algn="l"/>
              </a:tabLst>
              <a:defRPr/>
            </a:pPr>
            <a:r>
              <a:rPr lang="de-CH" sz="1600" b="1" dirty="0" smtClean="0">
                <a:solidFill>
                  <a:srgbClr val="000000"/>
                </a:solidFill>
              </a:rPr>
              <a:t>Fachrichtung:</a:t>
            </a:r>
            <a:r>
              <a:rPr lang="de-CH" sz="1600" dirty="0">
                <a:solidFill>
                  <a:srgbClr val="000000"/>
                </a:solidFill>
              </a:rPr>
              <a:t>	Personenwagen und Nutzfahrzeuge</a:t>
            </a:r>
          </a:p>
          <a:p>
            <a:pPr marL="2541044" indent="-2541044">
              <a:spcBef>
                <a:spcPct val="20000"/>
              </a:spcBef>
              <a:tabLst>
                <a:tab pos="2541044" algn="l"/>
              </a:tabLst>
              <a:defRPr/>
            </a:pPr>
            <a:r>
              <a:rPr lang="de-CH" sz="1600" b="1" dirty="0">
                <a:solidFill>
                  <a:srgbClr val="000000"/>
                </a:solidFill>
              </a:rPr>
              <a:t>Vorbildung:</a:t>
            </a:r>
            <a:r>
              <a:rPr lang="de-CH" sz="1600" dirty="0">
                <a:solidFill>
                  <a:srgbClr val="000000"/>
                </a:solidFill>
              </a:rPr>
              <a:t>	abgeschlossene Volksschule in der Regel oberste Schulstufe</a:t>
            </a:r>
          </a:p>
          <a:p>
            <a:pPr marL="2541044" indent="-2541044">
              <a:spcBef>
                <a:spcPct val="20000"/>
              </a:spcBef>
              <a:tabLst>
                <a:tab pos="2541044" algn="l"/>
              </a:tabLst>
              <a:defRPr/>
            </a:pPr>
            <a:r>
              <a:rPr lang="de-CH" sz="1600" b="1" dirty="0">
                <a:solidFill>
                  <a:srgbClr val="000000"/>
                </a:solidFill>
              </a:rPr>
              <a:t>Bedingung:</a:t>
            </a:r>
            <a:r>
              <a:rPr lang="de-CH" sz="1600" dirty="0">
                <a:solidFill>
                  <a:srgbClr val="000000"/>
                </a:solidFill>
              </a:rPr>
              <a:t>	bestandener AGVS-Eignungstest Schnupperpraktikum</a:t>
            </a:r>
          </a:p>
          <a:p>
            <a:pPr marL="2541044" indent="-2541044">
              <a:spcBef>
                <a:spcPct val="20000"/>
              </a:spcBef>
              <a:tabLst>
                <a:tab pos="2541044" algn="l"/>
              </a:tabLst>
              <a:defRPr/>
            </a:pPr>
            <a:r>
              <a:rPr lang="de-CH" sz="1600" b="1" dirty="0">
                <a:solidFill>
                  <a:srgbClr val="000000"/>
                </a:solidFill>
              </a:rPr>
              <a:t>Voraussetzung:</a:t>
            </a:r>
            <a:r>
              <a:rPr lang="de-CH" sz="1600" dirty="0">
                <a:solidFill>
                  <a:srgbClr val="000000"/>
                </a:solidFill>
              </a:rPr>
              <a:t>	Bei den praktischen Tätigkeiten sind vor allem das handwerkliche Geschick, vernetztes Denken und technisches Verständnis eine wichtige Voraussetzung.</a:t>
            </a:r>
          </a:p>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Die </a:t>
            </a:r>
            <a:r>
              <a:rPr lang="de-CH" sz="1600" dirty="0">
                <a:latin typeface="+mj-lt"/>
              </a:rPr>
              <a:t>Hauptfächer sind Lern- und Arbeitstechnik, Rechnen, Physik, Elektrotechnik-Grundlagen, Elektrik/Elektronik, Fahrwerk, Antrieb und Motor.</a:t>
            </a:r>
            <a:endParaRPr lang="de-CH" sz="1600" dirty="0">
              <a:solidFill>
                <a:srgbClr val="000000"/>
              </a:solidFill>
            </a:endParaRPr>
          </a:p>
          <a:p>
            <a:pPr marL="2541044" indent="-2541044">
              <a:spcBef>
                <a:spcPct val="20000"/>
              </a:spcBef>
              <a:tabLst>
                <a:tab pos="2541044" algn="l"/>
              </a:tabLst>
              <a:defRPr/>
            </a:pP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5" name="Rechteck 4"/>
          <p:cNvSpPr/>
          <p:nvPr/>
        </p:nvSpPr>
        <p:spPr>
          <a:xfrm>
            <a:off x="5724128" y="982689"/>
            <a:ext cx="1018227" cy="369332"/>
          </a:xfrm>
          <a:prstGeom prst="rect">
            <a:avLst/>
          </a:prstGeom>
        </p:spPr>
        <p:txBody>
          <a:bodyPr wrap="none">
            <a:spAutoFit/>
          </a:bodyPr>
          <a:lstStyle/>
          <a:p>
            <a:r>
              <a:rPr lang="de-CH" dirty="0">
                <a:hlinkClick r:id="rId3" tooltip="Opens external link in new window"/>
              </a:rPr>
              <a:t>Kurzfilm</a:t>
            </a:r>
            <a:endParaRPr lang="de-CH" dirty="0"/>
          </a:p>
        </p:txBody>
      </p:sp>
      <p:pic>
        <p:nvPicPr>
          <p:cNvPr id="6" name="Grafik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8420" y="976313"/>
            <a:ext cx="1904060" cy="4177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689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520" y="429854"/>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Automobil-Mechatroniker/-in EFZ Personenwagen oder Nutzfahrzeuge</a:t>
            </a:r>
          </a:p>
          <a:p>
            <a:pPr>
              <a:spcBef>
                <a:spcPct val="0"/>
              </a:spcBef>
            </a:pPr>
            <a:r>
              <a:rPr lang="de-CH" altLang="de-DE" b="1" dirty="0">
                <a:solidFill>
                  <a:srgbClr val="FE0000"/>
                </a:solidFill>
              </a:rPr>
              <a:t>4-jährige Grundbildung</a:t>
            </a:r>
          </a:p>
        </p:txBody>
      </p:sp>
      <p:sp>
        <p:nvSpPr>
          <p:cNvPr id="6147" name="Rectangle 3"/>
          <p:cNvSpPr>
            <a:spLocks noChangeArrowheads="1"/>
          </p:cNvSpPr>
          <p:nvPr/>
        </p:nvSpPr>
        <p:spPr bwMode="auto">
          <a:xfrm>
            <a:off x="251521" y="1057300"/>
            <a:ext cx="6736900" cy="41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b="1" dirty="0">
                <a:solidFill>
                  <a:srgbClr val="000000"/>
                </a:solidFill>
              </a:rPr>
              <a:t>Wir bieten:</a:t>
            </a:r>
            <a:r>
              <a:rPr lang="de-CH" altLang="de-DE" sz="1600" dirty="0">
                <a:solidFill>
                  <a:srgbClr val="000000"/>
                </a:solidFill>
              </a:rPr>
              <a:t>	Kostenübernahme von mind. 15 Fahrstunden der jeweiligen Fahrzeugkategorie. Damit der/die Auszubildende lernt, seine Arbeit selbstständig auszuführen, stehen ihm ein Ausbildner und gelernter Automobil-Mechatroniker zur Seite. </a:t>
            </a:r>
          </a:p>
          <a:p>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überbetriebliche Kurse </a:t>
            </a:r>
            <a:br>
              <a:rPr lang="de-CH" altLang="de-DE" sz="1600" dirty="0">
                <a:solidFill>
                  <a:srgbClr val="000000"/>
                </a:solidFill>
              </a:rPr>
            </a:br>
            <a:r>
              <a:rPr lang="de-CH" altLang="de-DE" sz="1600" dirty="0">
                <a:solidFill>
                  <a:srgbClr val="000000"/>
                </a:solidFill>
              </a:rPr>
              <a:t>(64 Tage) zur Ausbildung.</a:t>
            </a:r>
          </a:p>
          <a:p>
            <a:r>
              <a:rPr lang="de-CH" altLang="de-DE" sz="1600" b="1" dirty="0">
                <a:solidFill>
                  <a:srgbClr val="000000"/>
                </a:solidFill>
              </a:rPr>
              <a:t>Berufsfachschule:</a:t>
            </a:r>
            <a:r>
              <a:rPr lang="de-CH" altLang="de-DE" sz="1600" dirty="0">
                <a:solidFill>
                  <a:srgbClr val="000000"/>
                </a:solidFill>
              </a:rPr>
              <a:t>	Berufsschulunterricht findet regelmässig statt: Im ersten bis dritten Jahr an jeweils 1½ Tagen, im vierten Jahr an einem Tag pro Woche. Es besteht auch die Möglichkeit der BM1.</a:t>
            </a:r>
          </a:p>
        </p:txBody>
      </p:sp>
      <p:pic>
        <p:nvPicPr>
          <p:cNvPr id="5" name="Grafik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8420" y="976313"/>
            <a:ext cx="1904060" cy="4177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127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95537" y="508000"/>
            <a:ext cx="839677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Automobil-Mechatroniker/-in EFZ Personenwagen oder Nutzfahrzeuge</a:t>
            </a:r>
          </a:p>
          <a:p>
            <a:pPr>
              <a:spcBef>
                <a:spcPct val="0"/>
              </a:spcBef>
            </a:pPr>
            <a:r>
              <a:rPr lang="de-CH" altLang="de-DE" b="1" dirty="0">
                <a:solidFill>
                  <a:srgbClr val="FE0000"/>
                </a:solidFill>
              </a:rPr>
              <a:t>4-jährige Grundbildung</a:t>
            </a:r>
          </a:p>
        </p:txBody>
      </p:sp>
      <p:sp>
        <p:nvSpPr>
          <p:cNvPr id="7171" name="Rectangle 3"/>
          <p:cNvSpPr>
            <a:spLocks noChangeArrowheads="1"/>
          </p:cNvSpPr>
          <p:nvPr/>
        </p:nvSpPr>
        <p:spPr bwMode="auto">
          <a:xfrm>
            <a:off x="323529" y="1352021"/>
            <a:ext cx="640871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b="1" dirty="0">
                <a:solidFill>
                  <a:srgbClr val="000000"/>
                </a:solidFill>
              </a:rPr>
              <a:t>Personenwagen:</a:t>
            </a:r>
            <a:r>
              <a:rPr lang="de-CH" altLang="de-DE" sz="1600" dirty="0">
                <a:solidFill>
                  <a:srgbClr val="000000"/>
                </a:solidFill>
              </a:rPr>
              <a:t>	Anspruchsvolle Reparaturen am Motor, Fahrwerk, Antrieb oder elektrischen Anlage an Personenwagen ausführen. Einfache Diagnosearbeiten an Systemen ausführen. </a:t>
            </a:r>
          </a:p>
          <a:p>
            <a:r>
              <a:rPr lang="de-CH" altLang="de-DE" sz="1600" b="1" dirty="0">
                <a:solidFill>
                  <a:srgbClr val="000000"/>
                </a:solidFill>
              </a:rPr>
              <a:t>Nutzfahrzeuge:</a:t>
            </a:r>
            <a:r>
              <a:rPr lang="de-CH" altLang="de-DE" sz="1600" dirty="0">
                <a:solidFill>
                  <a:srgbClr val="000000"/>
                </a:solidFill>
              </a:rPr>
              <a:t>	Anspruchsvolle Reparaturen am Motor, Fahrwerk, Antrieb oder elektrischen Anlage an Nutzfahrzeugen ausführen. Einfache Diagnosearbeiten an Systemen ausführen. Spezielle Arbeiten am Fahrwerk und Aufbau durchführen. </a:t>
            </a:r>
          </a:p>
          <a:p>
            <a:endParaRPr lang="de-CH" altLang="de-DE" sz="1600" dirty="0">
              <a:solidFill>
                <a:srgbClr val="000000"/>
              </a:solidFill>
            </a:endParaRPr>
          </a:p>
          <a:p>
            <a:endParaRPr lang="de-CH" altLang="de-DE" sz="1600" dirty="0">
              <a:solidFill>
                <a:srgbClr val="000000"/>
              </a:solidFill>
            </a:endParaRPr>
          </a:p>
        </p:txBody>
      </p:sp>
      <p:pic>
        <p:nvPicPr>
          <p:cNvPr id="7172" name="Grafik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8420" y="976313"/>
            <a:ext cx="1904060" cy="4177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877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txBox="1">
            <a:spLocks noGrp="1"/>
          </p:cNvSpPr>
          <p:nvPr/>
        </p:nvSpPr>
        <p:spPr bwMode="auto">
          <a:xfrm>
            <a:off x="7502769" y="5397500"/>
            <a:ext cx="1430215" cy="381000"/>
          </a:xfrm>
          <a:prstGeom prst="rect">
            <a:avLst/>
          </a:prstGeom>
          <a:noFill/>
          <a:ln>
            <a:miter lim="800000"/>
            <a:headEnd/>
            <a:tailEnd/>
          </a:ln>
        </p:spPr>
        <p:txBody>
          <a:bodyPr lIns="81043" tIns="40522" rIns="81043" bIns="40522"/>
          <a:lstStyle/>
          <a:p>
            <a:pPr algn="l">
              <a:defRPr/>
            </a:pPr>
            <a:endParaRPr lang="de-DE" sz="700" dirty="0">
              <a:latin typeface="+mn-lt"/>
            </a:endParaRPr>
          </a:p>
        </p:txBody>
      </p:sp>
      <p:sp>
        <p:nvSpPr>
          <p:cNvPr id="20484" name="Rectangle 2"/>
          <p:cNvSpPr>
            <a:spLocks noChangeArrowheads="1"/>
          </p:cNvSpPr>
          <p:nvPr/>
        </p:nvSpPr>
        <p:spPr bwMode="auto">
          <a:xfrm>
            <a:off x="527538" y="403489"/>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Berufsfachschule (BFS) und überbetriebliche Kurse (ÜK)</a:t>
            </a:r>
          </a:p>
        </p:txBody>
      </p:sp>
      <p:sp>
        <p:nvSpPr>
          <p:cNvPr id="20485" name="Rectangle 3"/>
          <p:cNvSpPr>
            <a:spLocks noChangeArrowheads="1"/>
          </p:cNvSpPr>
          <p:nvPr/>
        </p:nvSpPr>
        <p:spPr bwMode="auto">
          <a:xfrm>
            <a:off x="703385" y="1477698"/>
            <a:ext cx="8088923" cy="34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600">
              <a:solidFill>
                <a:srgbClr val="000000"/>
              </a:solidFill>
            </a:endParaRPr>
          </a:p>
          <a:p>
            <a:endParaRPr lang="de-CH" altLang="de-DE" sz="1400">
              <a:solidFill>
                <a:srgbClr val="000000"/>
              </a:solidFill>
            </a:endParaRPr>
          </a:p>
        </p:txBody>
      </p:sp>
      <p:sp>
        <p:nvSpPr>
          <p:cNvPr id="20486" name="Rectangle 6"/>
          <p:cNvSpPr>
            <a:spLocks noChangeArrowheads="1"/>
          </p:cNvSpPr>
          <p:nvPr/>
        </p:nvSpPr>
        <p:spPr bwMode="auto">
          <a:xfrm>
            <a:off x="8980267" y="4109479"/>
            <a:ext cx="163733" cy="3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aphicFrame>
        <p:nvGraphicFramePr>
          <p:cNvPr id="49560" name="Group 408"/>
          <p:cNvGraphicFramePr>
            <a:graphicFrameLocks noGrp="1"/>
          </p:cNvGraphicFramePr>
          <p:nvPr/>
        </p:nvGraphicFramePr>
        <p:xfrm>
          <a:off x="583223" y="1117865"/>
          <a:ext cx="7910144" cy="3141603"/>
        </p:xfrm>
        <a:graphic>
          <a:graphicData uri="http://schemas.openxmlformats.org/drawingml/2006/table">
            <a:tbl>
              <a:tblPr/>
              <a:tblGrid>
                <a:gridCol w="1785066">
                  <a:extLst>
                    <a:ext uri="{9D8B030D-6E8A-4147-A177-3AD203B41FA5}">
                      <a16:colId xmlns:a16="http://schemas.microsoft.com/office/drawing/2014/main" val="20000"/>
                    </a:ext>
                  </a:extLst>
                </a:gridCol>
                <a:gridCol w="617732">
                  <a:extLst>
                    <a:ext uri="{9D8B030D-6E8A-4147-A177-3AD203B41FA5}">
                      <a16:colId xmlns:a16="http://schemas.microsoft.com/office/drawing/2014/main" val="20001"/>
                    </a:ext>
                  </a:extLst>
                </a:gridCol>
                <a:gridCol w="617732">
                  <a:extLst>
                    <a:ext uri="{9D8B030D-6E8A-4147-A177-3AD203B41FA5}">
                      <a16:colId xmlns:a16="http://schemas.microsoft.com/office/drawing/2014/main" val="20002"/>
                    </a:ext>
                  </a:extLst>
                </a:gridCol>
                <a:gridCol w="619245">
                  <a:extLst>
                    <a:ext uri="{9D8B030D-6E8A-4147-A177-3AD203B41FA5}">
                      <a16:colId xmlns:a16="http://schemas.microsoft.com/office/drawing/2014/main" val="20003"/>
                    </a:ext>
                  </a:extLst>
                </a:gridCol>
                <a:gridCol w="617732">
                  <a:extLst>
                    <a:ext uri="{9D8B030D-6E8A-4147-A177-3AD203B41FA5}">
                      <a16:colId xmlns:a16="http://schemas.microsoft.com/office/drawing/2014/main" val="20004"/>
                    </a:ext>
                  </a:extLst>
                </a:gridCol>
                <a:gridCol w="617732">
                  <a:extLst>
                    <a:ext uri="{9D8B030D-6E8A-4147-A177-3AD203B41FA5}">
                      <a16:colId xmlns:a16="http://schemas.microsoft.com/office/drawing/2014/main" val="20005"/>
                    </a:ext>
                  </a:extLst>
                </a:gridCol>
                <a:gridCol w="685866">
                  <a:extLst>
                    <a:ext uri="{9D8B030D-6E8A-4147-A177-3AD203B41FA5}">
                      <a16:colId xmlns:a16="http://schemas.microsoft.com/office/drawing/2014/main" val="20006"/>
                    </a:ext>
                  </a:extLst>
                </a:gridCol>
                <a:gridCol w="619245">
                  <a:extLst>
                    <a:ext uri="{9D8B030D-6E8A-4147-A177-3AD203B41FA5}">
                      <a16:colId xmlns:a16="http://schemas.microsoft.com/office/drawing/2014/main" val="20007"/>
                    </a:ext>
                  </a:extLst>
                </a:gridCol>
                <a:gridCol w="619245">
                  <a:extLst>
                    <a:ext uri="{9D8B030D-6E8A-4147-A177-3AD203B41FA5}">
                      <a16:colId xmlns:a16="http://schemas.microsoft.com/office/drawing/2014/main" val="20008"/>
                    </a:ext>
                  </a:extLst>
                </a:gridCol>
                <a:gridCol w="1110549">
                  <a:extLst>
                    <a:ext uri="{9D8B030D-6E8A-4147-A177-3AD203B41FA5}">
                      <a16:colId xmlns:a16="http://schemas.microsoft.com/office/drawing/2014/main" val="20009"/>
                    </a:ext>
                  </a:extLst>
                </a:gridCol>
              </a:tblGrid>
              <a:tr h="33541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1.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2.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3.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4.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Betrieb </a:t>
                      </a:r>
                      <a:r>
                        <a:rPr kumimoji="0" lang="de-CH" sz="1500" b="0" i="0" u="none" strike="noStrike" cap="none" normalizeH="0" baseline="0" smtClean="0">
                          <a:ln>
                            <a:noFill/>
                          </a:ln>
                          <a:solidFill>
                            <a:schemeClr val="tx1"/>
                          </a:solidFill>
                          <a:effectLst/>
                          <a:latin typeface="Arial" charset="0"/>
                        </a:rPr>
                        <a:t>Tage</a:t>
                      </a: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BK </a:t>
                      </a:r>
                      <a:r>
                        <a:rPr kumimoji="0" lang="de-CH" sz="1500" b="0" i="0" u="none" strike="noStrike" cap="none" normalizeH="0" baseline="0" dirty="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33019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ABU </a:t>
                      </a:r>
                      <a:r>
                        <a:rPr kumimoji="0" lang="de-CH" sz="1500" b="0" i="0" u="none" strike="noStrike" cap="none" normalizeH="0" baseline="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36113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Sport </a:t>
                      </a:r>
                      <a:r>
                        <a:rPr kumimoji="0" lang="de-CH" sz="1500" b="0" i="0" u="none" strike="noStrike" cap="none" normalizeH="0" baseline="0" dirty="0" smtClean="0">
                          <a:ln>
                            <a:noFill/>
                          </a:ln>
                          <a:solidFill>
                            <a:schemeClr val="tx1"/>
                          </a:solidFill>
                          <a:effectLst/>
                          <a:latin typeface="Arial" charset="0"/>
                        </a:rPr>
                        <a:t>Lektionen</a:t>
                      </a: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(20 – 24)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8</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(40 – 45)</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(60 – 66)</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2" name="Textfeld 1"/>
          <p:cNvSpPr txBox="1"/>
          <p:nvPr/>
        </p:nvSpPr>
        <p:spPr>
          <a:xfrm>
            <a:off x="540886" y="4519710"/>
            <a:ext cx="3700745" cy="1138773"/>
          </a:xfrm>
          <a:prstGeom prst="rect">
            <a:avLst/>
          </a:prstGeom>
          <a:noFill/>
        </p:spPr>
        <p:txBody>
          <a:bodyPr wrap="square" rtlCol="0">
            <a:spAutoFit/>
          </a:bodyPr>
          <a:lstStyle/>
          <a:p>
            <a:pPr>
              <a:tabLst>
                <a:tab pos="358775" algn="l"/>
              </a:tabLst>
            </a:pPr>
            <a:r>
              <a:rPr lang="de-CH" sz="1100" b="1" dirty="0" smtClean="0"/>
              <a:t>AA: 	 </a:t>
            </a:r>
            <a:r>
              <a:rPr lang="de-CH" sz="1100" dirty="0" smtClean="0"/>
              <a:t>Automobil-Assistent/-in</a:t>
            </a:r>
          </a:p>
          <a:p>
            <a:pPr>
              <a:tabLst>
                <a:tab pos="358775" algn="l"/>
              </a:tabLst>
            </a:pPr>
            <a:r>
              <a:rPr lang="de-CH" sz="1100" b="1" dirty="0" smtClean="0"/>
              <a:t>AF: 	 </a:t>
            </a:r>
            <a:r>
              <a:rPr lang="de-CH" sz="1100" dirty="0" smtClean="0"/>
              <a:t>Automobil-Fachmann/-frau</a:t>
            </a:r>
          </a:p>
          <a:p>
            <a:pPr>
              <a:tabLst>
                <a:tab pos="358775" algn="l"/>
              </a:tabLst>
            </a:pPr>
            <a:r>
              <a:rPr lang="de-CH" sz="1100" b="1" dirty="0" smtClean="0"/>
              <a:t>AM: 	 </a:t>
            </a:r>
            <a:r>
              <a:rPr lang="de-CH" sz="1100" dirty="0" smtClean="0"/>
              <a:t>Automobil-Mechatroniker/-in</a:t>
            </a:r>
          </a:p>
          <a:p>
            <a:pPr>
              <a:tabLst>
                <a:tab pos="358775" algn="l"/>
              </a:tabLst>
            </a:pPr>
            <a:r>
              <a:rPr lang="de-CH" sz="1100" b="1" dirty="0" smtClean="0"/>
              <a:t>BK:	 </a:t>
            </a:r>
            <a:r>
              <a:rPr lang="de-CH" sz="1100" dirty="0" smtClean="0"/>
              <a:t>Berufskunde</a:t>
            </a:r>
            <a:endParaRPr lang="de-CH" sz="1100" dirty="0"/>
          </a:p>
          <a:p>
            <a:pPr>
              <a:tabLst>
                <a:tab pos="358775" algn="l"/>
              </a:tabLst>
            </a:pPr>
            <a:r>
              <a:rPr lang="de-CH" sz="1100" b="1" dirty="0" smtClean="0"/>
              <a:t>ABU:	 </a:t>
            </a:r>
            <a:r>
              <a:rPr lang="de-CH" sz="1100" dirty="0" smtClean="0"/>
              <a:t>Allgemeinbildender </a:t>
            </a:r>
            <a:r>
              <a:rPr lang="de-CH" sz="1100" dirty="0"/>
              <a:t>Unterricht</a:t>
            </a:r>
          </a:p>
          <a:p>
            <a:pPr>
              <a:tabLst>
                <a:tab pos="358775" algn="l"/>
              </a:tabLst>
            </a:pPr>
            <a:endParaRPr lang="de-CH" sz="1100" dirty="0"/>
          </a:p>
        </p:txBody>
      </p:sp>
    </p:spTree>
    <p:extLst>
      <p:ext uri="{BB962C8B-B14F-4D97-AF65-F5344CB8AC3E}">
        <p14:creationId xmlns:p14="http://schemas.microsoft.com/office/powerpoint/2010/main" val="1739300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txBox="1">
            <a:spLocks noGrp="1"/>
          </p:cNvSpPr>
          <p:nvPr/>
        </p:nvSpPr>
        <p:spPr bwMode="auto">
          <a:xfrm>
            <a:off x="7502769" y="5397500"/>
            <a:ext cx="1430215" cy="381000"/>
          </a:xfrm>
          <a:prstGeom prst="rect">
            <a:avLst/>
          </a:prstGeom>
          <a:noFill/>
          <a:ln>
            <a:miter lim="800000"/>
            <a:headEnd/>
            <a:tailEnd/>
          </a:ln>
        </p:spPr>
        <p:txBody>
          <a:bodyPr lIns="81043" tIns="40522" rIns="81043" bIns="40522"/>
          <a:lstStyle/>
          <a:p>
            <a:pPr algn="l">
              <a:defRPr/>
            </a:pPr>
            <a:endParaRPr lang="de-DE" sz="700" dirty="0">
              <a:latin typeface="+mn-lt"/>
            </a:endParaRPr>
          </a:p>
        </p:txBody>
      </p:sp>
      <p:sp>
        <p:nvSpPr>
          <p:cNvPr id="20484" name="Rectangle 2"/>
          <p:cNvSpPr>
            <a:spLocks noChangeArrowheads="1"/>
          </p:cNvSpPr>
          <p:nvPr/>
        </p:nvSpPr>
        <p:spPr bwMode="auto">
          <a:xfrm>
            <a:off x="527538" y="403489"/>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Berufsfachschule (BFS) und überbetriebliche Kurse (ÜK</a:t>
            </a:r>
            <a:r>
              <a:rPr lang="de-CH" altLang="de-DE" b="1" dirty="0" smtClean="0">
                <a:solidFill>
                  <a:srgbClr val="FE0000"/>
                </a:solidFill>
              </a:rPr>
              <a:t>) </a:t>
            </a:r>
            <a:r>
              <a:rPr lang="de-CH" altLang="de-DE" b="1" dirty="0" smtClean="0">
                <a:solidFill>
                  <a:srgbClr val="002060"/>
                </a:solidFill>
              </a:rPr>
              <a:t>neu ab Sommer 2018</a:t>
            </a:r>
            <a:endParaRPr lang="de-CH" altLang="de-DE" b="1" dirty="0">
              <a:solidFill>
                <a:srgbClr val="002060"/>
              </a:solidFill>
            </a:endParaRPr>
          </a:p>
        </p:txBody>
      </p:sp>
      <p:sp>
        <p:nvSpPr>
          <p:cNvPr id="20485" name="Rectangle 3"/>
          <p:cNvSpPr>
            <a:spLocks noChangeArrowheads="1"/>
          </p:cNvSpPr>
          <p:nvPr/>
        </p:nvSpPr>
        <p:spPr bwMode="auto">
          <a:xfrm>
            <a:off x="703385" y="1477698"/>
            <a:ext cx="8088923" cy="34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600">
              <a:solidFill>
                <a:srgbClr val="000000"/>
              </a:solidFill>
            </a:endParaRPr>
          </a:p>
          <a:p>
            <a:endParaRPr lang="de-CH" altLang="de-DE" sz="1400">
              <a:solidFill>
                <a:srgbClr val="000000"/>
              </a:solidFill>
            </a:endParaRPr>
          </a:p>
        </p:txBody>
      </p:sp>
      <p:sp>
        <p:nvSpPr>
          <p:cNvPr id="20486" name="Rectangle 6"/>
          <p:cNvSpPr>
            <a:spLocks noChangeArrowheads="1"/>
          </p:cNvSpPr>
          <p:nvPr/>
        </p:nvSpPr>
        <p:spPr bwMode="auto">
          <a:xfrm>
            <a:off x="8980267" y="4109479"/>
            <a:ext cx="163733" cy="3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aphicFrame>
        <p:nvGraphicFramePr>
          <p:cNvPr id="49560" name="Group 408"/>
          <p:cNvGraphicFramePr>
            <a:graphicFrameLocks noGrp="1"/>
          </p:cNvGraphicFramePr>
          <p:nvPr>
            <p:extLst>
              <p:ext uri="{D42A27DB-BD31-4B8C-83A1-F6EECF244321}">
                <p14:modId xmlns:p14="http://schemas.microsoft.com/office/powerpoint/2010/main" val="2797323368"/>
              </p:ext>
            </p:extLst>
          </p:nvPr>
        </p:nvGraphicFramePr>
        <p:xfrm>
          <a:off x="583223" y="1117865"/>
          <a:ext cx="7910144" cy="3141603"/>
        </p:xfrm>
        <a:graphic>
          <a:graphicData uri="http://schemas.openxmlformats.org/drawingml/2006/table">
            <a:tbl>
              <a:tblPr/>
              <a:tblGrid>
                <a:gridCol w="1785066">
                  <a:extLst>
                    <a:ext uri="{9D8B030D-6E8A-4147-A177-3AD203B41FA5}">
                      <a16:colId xmlns:a16="http://schemas.microsoft.com/office/drawing/2014/main" val="20000"/>
                    </a:ext>
                  </a:extLst>
                </a:gridCol>
                <a:gridCol w="617732">
                  <a:extLst>
                    <a:ext uri="{9D8B030D-6E8A-4147-A177-3AD203B41FA5}">
                      <a16:colId xmlns:a16="http://schemas.microsoft.com/office/drawing/2014/main" val="20001"/>
                    </a:ext>
                  </a:extLst>
                </a:gridCol>
                <a:gridCol w="617732">
                  <a:extLst>
                    <a:ext uri="{9D8B030D-6E8A-4147-A177-3AD203B41FA5}">
                      <a16:colId xmlns:a16="http://schemas.microsoft.com/office/drawing/2014/main" val="20002"/>
                    </a:ext>
                  </a:extLst>
                </a:gridCol>
                <a:gridCol w="619245">
                  <a:extLst>
                    <a:ext uri="{9D8B030D-6E8A-4147-A177-3AD203B41FA5}">
                      <a16:colId xmlns:a16="http://schemas.microsoft.com/office/drawing/2014/main" val="20003"/>
                    </a:ext>
                  </a:extLst>
                </a:gridCol>
                <a:gridCol w="617732">
                  <a:extLst>
                    <a:ext uri="{9D8B030D-6E8A-4147-A177-3AD203B41FA5}">
                      <a16:colId xmlns:a16="http://schemas.microsoft.com/office/drawing/2014/main" val="20004"/>
                    </a:ext>
                  </a:extLst>
                </a:gridCol>
                <a:gridCol w="617732">
                  <a:extLst>
                    <a:ext uri="{9D8B030D-6E8A-4147-A177-3AD203B41FA5}">
                      <a16:colId xmlns:a16="http://schemas.microsoft.com/office/drawing/2014/main" val="20005"/>
                    </a:ext>
                  </a:extLst>
                </a:gridCol>
                <a:gridCol w="685866">
                  <a:extLst>
                    <a:ext uri="{9D8B030D-6E8A-4147-A177-3AD203B41FA5}">
                      <a16:colId xmlns:a16="http://schemas.microsoft.com/office/drawing/2014/main" val="20006"/>
                    </a:ext>
                  </a:extLst>
                </a:gridCol>
                <a:gridCol w="619245">
                  <a:extLst>
                    <a:ext uri="{9D8B030D-6E8A-4147-A177-3AD203B41FA5}">
                      <a16:colId xmlns:a16="http://schemas.microsoft.com/office/drawing/2014/main" val="20007"/>
                    </a:ext>
                  </a:extLst>
                </a:gridCol>
                <a:gridCol w="619245">
                  <a:extLst>
                    <a:ext uri="{9D8B030D-6E8A-4147-A177-3AD203B41FA5}">
                      <a16:colId xmlns:a16="http://schemas.microsoft.com/office/drawing/2014/main" val="20008"/>
                    </a:ext>
                  </a:extLst>
                </a:gridCol>
                <a:gridCol w="1110549">
                  <a:extLst>
                    <a:ext uri="{9D8B030D-6E8A-4147-A177-3AD203B41FA5}">
                      <a16:colId xmlns:a16="http://schemas.microsoft.com/office/drawing/2014/main" val="20009"/>
                    </a:ext>
                  </a:extLst>
                </a:gridCol>
              </a:tblGrid>
              <a:tr h="33541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1.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2.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3.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4.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Betrieb </a:t>
                      </a:r>
                      <a:r>
                        <a:rPr kumimoji="0" lang="de-CH" sz="1500" b="0" i="0" u="none" strike="noStrike" cap="none" normalizeH="0" baseline="0" smtClean="0">
                          <a:ln>
                            <a:noFill/>
                          </a:ln>
                          <a:solidFill>
                            <a:schemeClr val="tx1"/>
                          </a:solidFill>
                          <a:effectLst/>
                          <a:latin typeface="Arial" charset="0"/>
                        </a:rPr>
                        <a:t>Tage</a:t>
                      </a: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BK </a:t>
                      </a:r>
                      <a:r>
                        <a:rPr kumimoji="0" lang="de-CH" sz="1500" b="0" i="0" u="none" strike="noStrike" cap="none" normalizeH="0" baseline="0" dirty="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33019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ABU </a:t>
                      </a:r>
                      <a:r>
                        <a:rPr kumimoji="0" lang="de-CH" sz="1500" b="0" i="0" u="none" strike="noStrike" cap="none" normalizeH="0" baseline="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36113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Sport </a:t>
                      </a:r>
                      <a:r>
                        <a:rPr kumimoji="0" lang="de-CH" sz="1500" b="0" i="0" u="none" strike="noStrike" cap="none" normalizeH="0" baseline="0" dirty="0" smtClean="0">
                          <a:ln>
                            <a:noFill/>
                          </a:ln>
                          <a:solidFill>
                            <a:schemeClr val="tx1"/>
                          </a:solidFill>
                          <a:effectLst/>
                          <a:latin typeface="Arial" charset="0"/>
                        </a:rPr>
                        <a:t>Lektionen</a:t>
                      </a: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(20 – 24)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8</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(40 – 45)</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(60 – 66)</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2" name="Textfeld 1"/>
          <p:cNvSpPr txBox="1"/>
          <p:nvPr/>
        </p:nvSpPr>
        <p:spPr>
          <a:xfrm>
            <a:off x="540886" y="4519710"/>
            <a:ext cx="3700745" cy="1138773"/>
          </a:xfrm>
          <a:prstGeom prst="rect">
            <a:avLst/>
          </a:prstGeom>
          <a:noFill/>
        </p:spPr>
        <p:txBody>
          <a:bodyPr wrap="square" rtlCol="0">
            <a:spAutoFit/>
          </a:bodyPr>
          <a:lstStyle/>
          <a:p>
            <a:pPr>
              <a:tabLst>
                <a:tab pos="358775" algn="l"/>
              </a:tabLst>
            </a:pPr>
            <a:r>
              <a:rPr lang="de-CH" sz="1100" b="1" dirty="0" smtClean="0"/>
              <a:t>AA: 	 </a:t>
            </a:r>
            <a:r>
              <a:rPr lang="de-CH" sz="1100" dirty="0" smtClean="0"/>
              <a:t>Automobil-Assistent/-in</a:t>
            </a:r>
          </a:p>
          <a:p>
            <a:pPr>
              <a:tabLst>
                <a:tab pos="358775" algn="l"/>
              </a:tabLst>
            </a:pPr>
            <a:r>
              <a:rPr lang="de-CH" sz="1100" b="1" dirty="0" smtClean="0"/>
              <a:t>AF: 	 </a:t>
            </a:r>
            <a:r>
              <a:rPr lang="de-CH" sz="1100" dirty="0" smtClean="0"/>
              <a:t>Automobil-Fachmann/-frau</a:t>
            </a:r>
          </a:p>
          <a:p>
            <a:pPr>
              <a:tabLst>
                <a:tab pos="358775" algn="l"/>
              </a:tabLst>
            </a:pPr>
            <a:r>
              <a:rPr lang="de-CH" sz="1100" b="1" dirty="0" smtClean="0"/>
              <a:t>AM: 	 </a:t>
            </a:r>
            <a:r>
              <a:rPr lang="de-CH" sz="1100" dirty="0" smtClean="0"/>
              <a:t>Automobil-Mechatroniker/-in</a:t>
            </a:r>
          </a:p>
          <a:p>
            <a:pPr>
              <a:tabLst>
                <a:tab pos="358775" algn="l"/>
              </a:tabLst>
            </a:pPr>
            <a:r>
              <a:rPr lang="de-CH" sz="1100" b="1" dirty="0" smtClean="0"/>
              <a:t>BK:	 </a:t>
            </a:r>
            <a:r>
              <a:rPr lang="de-CH" sz="1100" dirty="0" smtClean="0"/>
              <a:t>Berufskunde</a:t>
            </a:r>
            <a:endParaRPr lang="de-CH" sz="1100" dirty="0"/>
          </a:p>
          <a:p>
            <a:pPr>
              <a:tabLst>
                <a:tab pos="358775" algn="l"/>
              </a:tabLst>
            </a:pPr>
            <a:r>
              <a:rPr lang="de-CH" sz="1100" b="1" dirty="0" smtClean="0"/>
              <a:t>ABU:	 </a:t>
            </a:r>
            <a:r>
              <a:rPr lang="de-CH" sz="1100" dirty="0" smtClean="0"/>
              <a:t>Allgemeinbildender </a:t>
            </a:r>
            <a:r>
              <a:rPr lang="de-CH" sz="1100" dirty="0"/>
              <a:t>Unterricht</a:t>
            </a:r>
          </a:p>
          <a:p>
            <a:pPr>
              <a:tabLst>
                <a:tab pos="358775" algn="l"/>
              </a:tabLst>
            </a:pPr>
            <a:endParaRPr lang="de-CH" sz="1100" dirty="0"/>
          </a:p>
        </p:txBody>
      </p:sp>
    </p:spTree>
    <p:extLst>
      <p:ext uri="{BB962C8B-B14F-4D97-AF65-F5344CB8AC3E}">
        <p14:creationId xmlns:p14="http://schemas.microsoft.com/office/powerpoint/2010/main" val="2397088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6"/>
          <p:cNvSpPr>
            <a:spLocks noGrp="1"/>
          </p:cNvSpPr>
          <p:nvPr>
            <p:ph type="title"/>
          </p:nvPr>
        </p:nvSpPr>
        <p:spPr>
          <a:xfrm>
            <a:off x="442913" y="546100"/>
            <a:ext cx="8307387" cy="749300"/>
          </a:xfrm>
          <a:ln/>
        </p:spPr>
        <p:txBody>
          <a:bodyPr/>
          <a:lstStyle/>
          <a:p>
            <a:pPr eaLnBrk="1" hangingPunct="1"/>
            <a:r>
              <a:rPr lang="de-CH" altLang="de-DE" dirty="0" smtClean="0">
                <a:ea typeface="ＭＳ Ｐゴシック" pitchFamily="34" charset="-128"/>
              </a:rPr>
              <a:t>Inhaltsverzeichnis</a:t>
            </a:r>
          </a:p>
        </p:txBody>
      </p:sp>
      <p:sp>
        <p:nvSpPr>
          <p:cNvPr id="9219" name="Inhaltsplatzhalter 4"/>
          <p:cNvSpPr>
            <a:spLocks noGrp="1"/>
          </p:cNvSpPr>
          <p:nvPr>
            <p:ph idx="12"/>
          </p:nvPr>
        </p:nvSpPr>
        <p:spPr>
          <a:xfrm>
            <a:off x="452438" y="1671638"/>
            <a:ext cx="8307387" cy="3240087"/>
          </a:xfrm>
        </p:spPr>
        <p:txBody>
          <a:bodyPr/>
          <a:lstStyle/>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Der Auto Gewerbe Verband Schweiz (AGVS)	2</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Grundbildungen im Automobilgewerbe	7</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Höhere Berufsbildung	29</a:t>
            </a:r>
          </a:p>
          <a:p>
            <a:pPr marL="317500" indent="-317500">
              <a:spcBef>
                <a:spcPct val="20000"/>
              </a:spcBef>
              <a:buFontTx/>
              <a:buAutoNum type="arabicPeriod"/>
              <a:tabLst>
                <a:tab pos="6359525" algn="r"/>
              </a:tabLst>
            </a:pPr>
            <a:r>
              <a:rPr lang="de-CH" altLang="de-DE" dirty="0" smtClean="0">
                <a:ea typeface="ＭＳ Ｐゴシック" pitchFamily="34" charset="-128"/>
              </a:rPr>
              <a:t>Eignungstest	35</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Mobilität heute und morgen 	36</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Tipps &amp; Tricks / </a:t>
            </a:r>
            <a:r>
              <a:rPr lang="de-CH" altLang="de-DE" dirty="0" err="1" smtClean="0">
                <a:ea typeface="ＭＳ Ｐゴシック" pitchFamily="34" charset="-128"/>
              </a:rPr>
              <a:t>MechaniXclub</a:t>
            </a:r>
            <a:r>
              <a:rPr lang="de-CH" altLang="de-DE" dirty="0" smtClean="0">
                <a:ea typeface="ＭＳ Ｐゴシック" pitchFamily="34" charset="-128"/>
              </a:rPr>
              <a:t>	41</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Berufsmeisterschaften	43	</a:t>
            </a:r>
          </a:p>
        </p:txBody>
      </p:sp>
    </p:spTree>
    <p:extLst>
      <p:ext uri="{BB962C8B-B14F-4D97-AF65-F5344CB8AC3E}">
        <p14:creationId xmlns:p14="http://schemas.microsoft.com/office/powerpoint/2010/main" val="362785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281354" y="277813"/>
            <a:ext cx="8862646" cy="825500"/>
          </a:xfrm>
          <a:noFill/>
        </p:spPr>
        <p:txBody>
          <a:bodyPr/>
          <a:lstStyle/>
          <a:p>
            <a:pPr marL="419286" lvl="1" indent="2814">
              <a:lnSpc>
                <a:spcPct val="80000"/>
              </a:lnSpc>
            </a:pPr>
            <a:endParaRPr lang="de-DE" altLang="de-DE" sz="1800" dirty="0">
              <a:solidFill>
                <a:srgbClr val="FF0000"/>
              </a:solidFill>
              <a:sym typeface="Webdings" pitchFamily="18" charset="2"/>
            </a:endParaRPr>
          </a:p>
          <a:p>
            <a:pPr marL="419286" lvl="1" indent="0">
              <a:lnSpc>
                <a:spcPct val="80000"/>
              </a:lnSpc>
              <a:buNone/>
            </a:pPr>
            <a:r>
              <a:rPr lang="de-DE" altLang="de-DE" sz="1800" b="1" dirty="0">
                <a:solidFill>
                  <a:srgbClr val="FF0000"/>
                </a:solidFill>
                <a:sym typeface="Webdings" pitchFamily="18" charset="2"/>
              </a:rPr>
              <a:t>Durchlässigkeit und Zusatzausbildung</a:t>
            </a:r>
          </a:p>
          <a:p>
            <a:pPr marL="419286" lvl="1" indent="2814">
              <a:lnSpc>
                <a:spcPct val="120000"/>
              </a:lnSpc>
            </a:pPr>
            <a:endParaRPr lang="de-DE" altLang="de-DE" sz="1800" b="1" dirty="0">
              <a:solidFill>
                <a:srgbClr val="FF0000"/>
              </a:solidFill>
              <a:sym typeface="Webdings" pitchFamily="18" charset="2"/>
            </a:endParaRPr>
          </a:p>
        </p:txBody>
      </p:sp>
      <p:sp>
        <p:nvSpPr>
          <p:cNvPr id="975875" name="AutoShape 3"/>
          <p:cNvSpPr>
            <a:spLocks noChangeArrowheads="1"/>
          </p:cNvSpPr>
          <p:nvPr/>
        </p:nvSpPr>
        <p:spPr bwMode="auto">
          <a:xfrm rot="-5400000">
            <a:off x="6091228" y="2973857"/>
            <a:ext cx="1412875" cy="301869"/>
          </a:xfrm>
          <a:prstGeom prst="roundRect">
            <a:avLst>
              <a:gd name="adj" fmla="val 16667"/>
            </a:avLst>
          </a:prstGeom>
          <a:solidFill>
            <a:srgbClr val="339933"/>
          </a:solidFill>
          <a:ln w="9525">
            <a:solidFill>
              <a:schemeClr val="tx1"/>
            </a:solidFill>
            <a:round/>
            <a:headEnd/>
            <a:tailEnd/>
          </a:ln>
          <a:effectLst>
            <a:outerShdw dist="53882" dir="2700000" algn="ctr" rotWithShape="0">
              <a:schemeClr val="bg2">
                <a:alpha val="50000"/>
              </a:schemeClr>
            </a:outerShdw>
          </a:effectLst>
        </p:spPr>
        <p:txBody>
          <a:bodyPr wrap="none" lIns="81043" tIns="40522" rIns="81043" bIns="40522"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dirty="0" err="1">
                <a:solidFill>
                  <a:srgbClr val="FFFFFF"/>
                </a:solidFill>
              </a:rPr>
              <a:t>Freifach</a:t>
            </a:r>
            <a:endParaRPr lang="de-DE" altLang="de-DE" sz="1400" dirty="0">
              <a:solidFill>
                <a:srgbClr val="FFFFFF"/>
              </a:solidFill>
            </a:endParaRPr>
          </a:p>
        </p:txBody>
      </p:sp>
      <p:grpSp>
        <p:nvGrpSpPr>
          <p:cNvPr id="975876" name="Group 4"/>
          <p:cNvGrpSpPr>
            <a:grpSpLocks/>
          </p:cNvGrpSpPr>
          <p:nvPr/>
        </p:nvGrpSpPr>
        <p:grpSpPr bwMode="auto">
          <a:xfrm>
            <a:off x="1331640" y="2251659"/>
            <a:ext cx="2267634" cy="2478049"/>
            <a:chOff x="1044" y="1806"/>
            <a:chExt cx="1392" cy="1639"/>
          </a:xfrm>
        </p:grpSpPr>
        <p:grpSp>
          <p:nvGrpSpPr>
            <p:cNvPr id="21521" name="Group 5"/>
            <p:cNvGrpSpPr>
              <a:grpSpLocks/>
            </p:cNvGrpSpPr>
            <p:nvPr/>
          </p:nvGrpSpPr>
          <p:grpSpPr bwMode="auto">
            <a:xfrm>
              <a:off x="1152" y="2181"/>
              <a:ext cx="960" cy="690"/>
              <a:chOff x="1152" y="2181"/>
              <a:chExt cx="960" cy="690"/>
            </a:xfrm>
          </p:grpSpPr>
          <p:sp>
            <p:nvSpPr>
              <p:cNvPr id="21524" name="AutoShape 6"/>
              <p:cNvSpPr>
                <a:spLocks noChangeArrowheads="1"/>
              </p:cNvSpPr>
              <p:nvPr/>
            </p:nvSpPr>
            <p:spPr bwMode="auto">
              <a:xfrm>
                <a:off x="1152" y="2535"/>
                <a:ext cx="960" cy="336"/>
              </a:xfrm>
              <a:prstGeom prst="roundRect">
                <a:avLst>
                  <a:gd name="adj" fmla="val 16667"/>
                </a:avLst>
              </a:prstGeom>
              <a:solidFill>
                <a:srgbClr val="339933"/>
              </a:solidFill>
              <a:ln w="9525">
                <a:solidFill>
                  <a:schemeClr val="tx1"/>
                </a:solidFill>
                <a:round/>
                <a:headEnd/>
                <a:tailEnd/>
              </a:ln>
              <a:effectLst>
                <a:outerShdw dist="45791" dir="202140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1.</a:t>
                </a:r>
                <a:r>
                  <a:rPr lang="de-CH" altLang="de-DE" sz="1600">
                    <a:solidFill>
                      <a:srgbClr val="FFFFFF"/>
                    </a:solidFill>
                  </a:rPr>
                  <a:t> </a:t>
                </a:r>
                <a:r>
                  <a:rPr lang="de-CH" altLang="de-DE" sz="1400">
                    <a:solidFill>
                      <a:srgbClr val="FFFFFF"/>
                    </a:solidFill>
                  </a:rPr>
                  <a:t>Ausbildungs-</a:t>
                </a:r>
              </a:p>
              <a:p>
                <a:pPr algn="ctr">
                  <a:lnSpc>
                    <a:spcPct val="70000"/>
                  </a:lnSpc>
                  <a:spcBef>
                    <a:spcPct val="0"/>
                  </a:spcBef>
                </a:pPr>
                <a:r>
                  <a:rPr lang="de-CH" altLang="de-DE" sz="1400">
                    <a:solidFill>
                      <a:srgbClr val="FFFFFF"/>
                    </a:solidFill>
                  </a:rPr>
                  <a:t>Jahr</a:t>
                </a:r>
                <a:endParaRPr lang="de-DE" altLang="de-DE" sz="1400">
                  <a:solidFill>
                    <a:srgbClr val="FFFFFF"/>
                  </a:solidFill>
                </a:endParaRPr>
              </a:p>
              <a:p>
                <a:pPr algn="ctr">
                  <a:spcBef>
                    <a:spcPct val="0"/>
                  </a:spcBef>
                </a:pPr>
                <a:endParaRPr lang="de-DE" altLang="de-DE" sz="1600">
                  <a:solidFill>
                    <a:srgbClr val="FFFFFF"/>
                  </a:solidFill>
                </a:endParaRPr>
              </a:p>
            </p:txBody>
          </p:sp>
          <p:sp>
            <p:nvSpPr>
              <p:cNvPr id="21525" name="AutoShape 7"/>
              <p:cNvSpPr>
                <a:spLocks noChangeArrowheads="1"/>
              </p:cNvSpPr>
              <p:nvPr/>
            </p:nvSpPr>
            <p:spPr bwMode="auto">
              <a:xfrm>
                <a:off x="1152" y="2181"/>
                <a:ext cx="960" cy="336"/>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dirty="0">
                    <a:solidFill>
                      <a:srgbClr val="FFFFFF"/>
                    </a:solidFill>
                  </a:rPr>
                  <a:t>2.</a:t>
                </a:r>
                <a:r>
                  <a:rPr lang="de-CH" altLang="de-DE" sz="1600" dirty="0">
                    <a:solidFill>
                      <a:srgbClr val="FFFFFF"/>
                    </a:solidFill>
                  </a:rPr>
                  <a:t> </a:t>
                </a:r>
                <a:r>
                  <a:rPr lang="de-CH" altLang="de-DE" sz="1400" dirty="0">
                    <a:solidFill>
                      <a:srgbClr val="FFFFFF"/>
                    </a:solidFill>
                  </a:rPr>
                  <a:t>Ausbildungs-</a:t>
                </a:r>
              </a:p>
              <a:p>
                <a:pPr algn="ctr">
                  <a:lnSpc>
                    <a:spcPct val="70000"/>
                  </a:lnSpc>
                  <a:spcBef>
                    <a:spcPct val="0"/>
                  </a:spcBef>
                </a:pPr>
                <a:r>
                  <a:rPr lang="de-CH" altLang="de-DE" sz="1400" dirty="0">
                    <a:solidFill>
                      <a:srgbClr val="FFFFFF"/>
                    </a:solidFill>
                  </a:rPr>
                  <a:t>Jahr</a:t>
                </a:r>
                <a:endParaRPr lang="de-DE" altLang="de-DE" sz="1400" dirty="0">
                  <a:solidFill>
                    <a:srgbClr val="FFFFFF"/>
                  </a:solidFill>
                </a:endParaRPr>
              </a:p>
            </p:txBody>
          </p:sp>
        </p:grpSp>
        <p:sp>
          <p:nvSpPr>
            <p:cNvPr id="975880" name="Text Box 8"/>
            <p:cNvSpPr txBox="1">
              <a:spLocks noChangeArrowheads="1"/>
            </p:cNvSpPr>
            <p:nvPr/>
          </p:nvSpPr>
          <p:spPr bwMode="auto">
            <a:xfrm>
              <a:off x="1152" y="1806"/>
              <a:ext cx="1284"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de-CH" sz="1600" b="1" dirty="0" err="1">
                  <a:effectLst>
                    <a:outerShdw blurRad="38100" dist="38100" dir="2700000" algn="tl">
                      <a:srgbClr val="C0C0C0"/>
                    </a:outerShdw>
                  </a:effectLst>
                </a:rPr>
                <a:t>Eidg</a:t>
              </a:r>
              <a:r>
                <a:rPr lang="de-CH" sz="1600" b="1" dirty="0">
                  <a:effectLst>
                    <a:outerShdw blurRad="38100" dist="38100" dir="2700000" algn="tl">
                      <a:srgbClr val="C0C0C0"/>
                    </a:outerShdw>
                  </a:effectLst>
                </a:rPr>
                <a:t>. </a:t>
              </a:r>
              <a:r>
                <a:rPr lang="de-CH" sz="1600" b="1" dirty="0" smtClean="0">
                  <a:effectLst>
                    <a:outerShdw blurRad="38100" dist="38100" dir="2700000" algn="tl">
                      <a:srgbClr val="C0C0C0"/>
                    </a:outerShdw>
                  </a:effectLst>
                </a:rPr>
                <a:t>Berufsattest</a:t>
              </a:r>
              <a:endParaRPr lang="de-DE" sz="1600" b="1" dirty="0">
                <a:effectLst>
                  <a:outerShdw blurRad="38100" dist="38100" dir="2700000" algn="tl">
                    <a:srgbClr val="C0C0C0"/>
                  </a:outerShdw>
                </a:effectLst>
              </a:endParaRPr>
            </a:p>
          </p:txBody>
        </p:sp>
        <p:sp>
          <p:nvSpPr>
            <p:cNvPr id="21523" name="Text Box 9"/>
            <p:cNvSpPr txBox="1">
              <a:spLocks noChangeArrowheads="1"/>
            </p:cNvSpPr>
            <p:nvPr/>
          </p:nvSpPr>
          <p:spPr bwMode="auto">
            <a:xfrm>
              <a:off x="1044" y="2928"/>
              <a:ext cx="1392" cy="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dirty="0"/>
                <a:t>Automobil-Assistent/</a:t>
              </a:r>
            </a:p>
            <a:p>
              <a:pPr>
                <a:lnSpc>
                  <a:spcPct val="30000"/>
                </a:lnSpc>
                <a:spcBef>
                  <a:spcPct val="50000"/>
                </a:spcBef>
              </a:pPr>
              <a:r>
                <a:rPr lang="de-CH" altLang="de-DE" sz="1600" b="1" dirty="0" smtClean="0"/>
                <a:t>Assistentin</a:t>
              </a:r>
              <a:endParaRPr lang="de-DE" altLang="de-DE" sz="1600" b="1" dirty="0"/>
            </a:p>
          </p:txBody>
        </p:sp>
      </p:grpSp>
      <p:sp>
        <p:nvSpPr>
          <p:cNvPr id="975882" name="Line 10"/>
          <p:cNvSpPr>
            <a:spLocks noChangeShapeType="1"/>
          </p:cNvSpPr>
          <p:nvPr/>
        </p:nvSpPr>
        <p:spPr bwMode="auto">
          <a:xfrm rot="1548069" flipV="1">
            <a:off x="3129727" y="3022913"/>
            <a:ext cx="525354" cy="166299"/>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de-CH"/>
          </a:p>
        </p:txBody>
      </p:sp>
      <p:grpSp>
        <p:nvGrpSpPr>
          <p:cNvPr id="975883" name="Group 11"/>
          <p:cNvGrpSpPr>
            <a:grpSpLocks/>
          </p:cNvGrpSpPr>
          <p:nvPr/>
        </p:nvGrpSpPr>
        <p:grpSpPr bwMode="auto">
          <a:xfrm>
            <a:off x="3779912" y="1841500"/>
            <a:ext cx="2699238" cy="2616729"/>
            <a:chOff x="2388" y="1392"/>
            <a:chExt cx="1842" cy="1978"/>
          </a:xfrm>
        </p:grpSpPr>
        <p:sp>
          <p:nvSpPr>
            <p:cNvPr id="21516" name="Text Box 12"/>
            <p:cNvSpPr txBox="1">
              <a:spLocks noChangeArrowheads="1"/>
            </p:cNvSpPr>
            <p:nvPr/>
          </p:nvSpPr>
          <p:spPr bwMode="auto">
            <a:xfrm>
              <a:off x="2406" y="2928"/>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dirty="0"/>
                <a:t>Automobil-Fachmann/Fachfrau</a:t>
              </a:r>
              <a:endParaRPr lang="de-DE" altLang="de-DE" sz="1600" b="1" dirty="0"/>
            </a:p>
          </p:txBody>
        </p:sp>
        <p:sp>
          <p:nvSpPr>
            <p:cNvPr id="975885" name="Text Box 13"/>
            <p:cNvSpPr txBox="1">
              <a:spLocks noChangeArrowheads="1"/>
            </p:cNvSpPr>
            <p:nvPr/>
          </p:nvSpPr>
          <p:spPr bwMode="auto">
            <a:xfrm>
              <a:off x="2388" y="1392"/>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CH" sz="1600" b="1">
                  <a:effectLst>
                    <a:outerShdw blurRad="38100" dist="38100" dir="2700000" algn="tl">
                      <a:srgbClr val="C0C0C0"/>
                    </a:outerShdw>
                  </a:effectLst>
                </a:rPr>
                <a:t>Eidg. Fähigkeitszeugnis</a:t>
              </a:r>
              <a:endParaRPr lang="de-DE" sz="1600" b="1">
                <a:effectLst>
                  <a:outerShdw blurRad="38100" dist="38100" dir="2700000" algn="tl">
                    <a:srgbClr val="C0C0C0"/>
                  </a:outerShdw>
                </a:effectLst>
              </a:endParaRPr>
            </a:p>
          </p:txBody>
        </p:sp>
        <p:sp>
          <p:nvSpPr>
            <p:cNvPr id="21518" name="AutoShape 14"/>
            <p:cNvSpPr>
              <a:spLocks noChangeArrowheads="1"/>
            </p:cNvSpPr>
            <p:nvPr/>
          </p:nvSpPr>
          <p:spPr bwMode="auto">
            <a:xfrm>
              <a:off x="2424" y="2193"/>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2</a:t>
              </a:r>
              <a:r>
                <a:rPr lang="de-CH" altLang="de-DE" sz="1400" dirty="0">
                  <a:solidFill>
                    <a:srgbClr val="FFFFFF"/>
                  </a:solidFill>
                </a:rPr>
                <a:t>. Ausbildungsjahr</a:t>
              </a:r>
              <a:endParaRPr lang="de-DE" altLang="de-DE" sz="1400" dirty="0">
                <a:solidFill>
                  <a:srgbClr val="FFFFFF"/>
                </a:solidFill>
              </a:endParaRPr>
            </a:p>
          </p:txBody>
        </p:sp>
        <p:sp>
          <p:nvSpPr>
            <p:cNvPr id="21519" name="AutoShape 15"/>
            <p:cNvSpPr>
              <a:spLocks noChangeArrowheads="1"/>
            </p:cNvSpPr>
            <p:nvPr/>
          </p:nvSpPr>
          <p:spPr bwMode="auto">
            <a:xfrm>
              <a:off x="2424" y="254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1</a:t>
              </a:r>
              <a:r>
                <a:rPr lang="de-CH" altLang="de-DE" sz="1400" dirty="0">
                  <a:solidFill>
                    <a:srgbClr val="FFFFFF"/>
                  </a:solidFill>
                </a:rPr>
                <a:t>. Ausbildungsjahr</a:t>
              </a:r>
              <a:endParaRPr lang="de-DE" altLang="de-DE" sz="1400" dirty="0">
                <a:solidFill>
                  <a:srgbClr val="FFFFFF"/>
                </a:solidFill>
              </a:endParaRPr>
            </a:p>
          </p:txBody>
        </p:sp>
        <p:sp>
          <p:nvSpPr>
            <p:cNvPr id="21520" name="AutoShape 16"/>
            <p:cNvSpPr>
              <a:spLocks noChangeArrowheads="1"/>
            </p:cNvSpPr>
            <p:nvPr/>
          </p:nvSpPr>
          <p:spPr bwMode="auto">
            <a:xfrm>
              <a:off x="2418" y="1836"/>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3</a:t>
              </a:r>
              <a:r>
                <a:rPr lang="de-CH" altLang="de-DE" sz="1400" dirty="0">
                  <a:solidFill>
                    <a:srgbClr val="FFFFFF"/>
                  </a:solidFill>
                </a:rPr>
                <a:t>. Ausbildungsjahr</a:t>
              </a:r>
              <a:endParaRPr lang="de-DE" altLang="de-DE" sz="1400" dirty="0">
                <a:solidFill>
                  <a:srgbClr val="FFFFFF"/>
                </a:solidFill>
              </a:endParaRPr>
            </a:p>
          </p:txBody>
        </p:sp>
      </p:grpSp>
      <p:grpSp>
        <p:nvGrpSpPr>
          <p:cNvPr id="975889" name="Group 17"/>
          <p:cNvGrpSpPr>
            <a:grpSpLocks/>
          </p:cNvGrpSpPr>
          <p:nvPr/>
        </p:nvGrpSpPr>
        <p:grpSpPr bwMode="auto">
          <a:xfrm>
            <a:off x="6921829" y="1659183"/>
            <a:ext cx="1160585" cy="2177521"/>
            <a:chOff x="4410" y="1240"/>
            <a:chExt cx="792" cy="1646"/>
          </a:xfrm>
        </p:grpSpPr>
        <p:sp>
          <p:nvSpPr>
            <p:cNvPr id="975890" name="Text Box 18"/>
            <p:cNvSpPr txBox="1">
              <a:spLocks noChangeArrowheads="1"/>
            </p:cNvSpPr>
            <p:nvPr/>
          </p:nvSpPr>
          <p:spPr bwMode="auto">
            <a:xfrm>
              <a:off x="4410" y="1240"/>
              <a:ext cx="7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dirty="0">
                  <a:effectLst>
                    <a:outerShdw blurRad="38100" dist="38100" dir="2700000" algn="tl">
                      <a:srgbClr val="C0C0C0"/>
                    </a:outerShdw>
                  </a:effectLst>
                </a:rPr>
                <a:t>Berufs-maturität</a:t>
              </a:r>
              <a:endParaRPr lang="de-DE" sz="1600" b="1" dirty="0">
                <a:effectLst>
                  <a:outerShdw blurRad="38100" dist="38100" dir="2700000" algn="tl">
                    <a:srgbClr val="C0C0C0"/>
                  </a:outerShdw>
                </a:effectLst>
              </a:endParaRPr>
            </a:p>
          </p:txBody>
        </p:sp>
        <p:sp>
          <p:nvSpPr>
            <p:cNvPr id="21513" name="AutoShape 19"/>
            <p:cNvSpPr>
              <a:spLocks noChangeArrowheads="1"/>
            </p:cNvSpPr>
            <p:nvPr/>
          </p:nvSpPr>
          <p:spPr bwMode="auto">
            <a:xfrm>
              <a:off x="4560" y="2544"/>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1. Lj.</a:t>
              </a:r>
              <a:endParaRPr lang="de-DE" altLang="de-DE" sz="1400">
                <a:solidFill>
                  <a:srgbClr val="FFFFFF"/>
                </a:solidFill>
              </a:endParaRPr>
            </a:p>
          </p:txBody>
        </p:sp>
        <p:sp>
          <p:nvSpPr>
            <p:cNvPr id="21514" name="AutoShape 20"/>
            <p:cNvSpPr>
              <a:spLocks noChangeArrowheads="1"/>
            </p:cNvSpPr>
            <p:nvPr/>
          </p:nvSpPr>
          <p:spPr bwMode="auto">
            <a:xfrm>
              <a:off x="4560" y="2184"/>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2. Lj.</a:t>
              </a:r>
              <a:endParaRPr lang="de-DE" altLang="de-DE" sz="1400">
                <a:solidFill>
                  <a:srgbClr val="FFFFFF"/>
                </a:solidFill>
              </a:endParaRPr>
            </a:p>
          </p:txBody>
        </p:sp>
        <p:sp>
          <p:nvSpPr>
            <p:cNvPr id="21515" name="AutoShape 21"/>
            <p:cNvSpPr>
              <a:spLocks noChangeArrowheads="1"/>
            </p:cNvSpPr>
            <p:nvPr/>
          </p:nvSpPr>
          <p:spPr bwMode="auto">
            <a:xfrm>
              <a:off x="4560" y="1824"/>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dirty="0"/>
            </a:p>
            <a:p>
              <a:pPr algn="ctr">
                <a:spcBef>
                  <a:spcPct val="0"/>
                </a:spcBef>
              </a:pPr>
              <a:r>
                <a:rPr lang="de-CH" altLang="de-DE" sz="1400" dirty="0">
                  <a:solidFill>
                    <a:srgbClr val="FFFFFF"/>
                  </a:solidFill>
                </a:rPr>
                <a:t>3. </a:t>
              </a:r>
              <a:r>
                <a:rPr lang="de-CH" altLang="de-DE" sz="1400" dirty="0" err="1">
                  <a:solidFill>
                    <a:srgbClr val="FFFFFF"/>
                  </a:solidFill>
                </a:rPr>
                <a:t>Lj</a:t>
              </a:r>
              <a:r>
                <a:rPr lang="de-CH" altLang="de-DE" sz="1400" dirty="0">
                  <a:solidFill>
                    <a:srgbClr val="FFFFFF"/>
                  </a:solidFill>
                </a:rPr>
                <a:t>.</a:t>
              </a:r>
              <a:endParaRPr lang="de-DE" altLang="de-DE" sz="1400" dirty="0">
                <a:solidFill>
                  <a:srgbClr val="FFFFFF"/>
                </a:solidFill>
              </a:endParaRPr>
            </a:p>
          </p:txBody>
        </p:sp>
      </p:grpSp>
    </p:spTree>
    <p:extLst>
      <p:ext uri="{BB962C8B-B14F-4D97-AF65-F5344CB8AC3E}">
        <p14:creationId xmlns:p14="http://schemas.microsoft.com/office/powerpoint/2010/main" val="1103275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5876"/>
                                        </p:tgtEl>
                                        <p:attrNameLst>
                                          <p:attrName>style.visibility</p:attrName>
                                        </p:attrNameLst>
                                      </p:cBhvr>
                                      <p:to>
                                        <p:strVal val="visible"/>
                                      </p:to>
                                    </p:set>
                                    <p:animEffect transition="in" filter="box(out)">
                                      <p:cBhvr>
                                        <p:cTn id="7" dur="500"/>
                                        <p:tgtEl>
                                          <p:spTgt spid="975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75883"/>
                                        </p:tgtEl>
                                        <p:attrNameLst>
                                          <p:attrName>style.visibility</p:attrName>
                                        </p:attrNameLst>
                                      </p:cBhvr>
                                      <p:to>
                                        <p:strVal val="visible"/>
                                      </p:to>
                                    </p:set>
                                    <p:animEffect transition="in" filter="box(out)">
                                      <p:cBhvr>
                                        <p:cTn id="12" dur="500"/>
                                        <p:tgtEl>
                                          <p:spTgt spid="9758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75882"/>
                                        </p:tgtEl>
                                        <p:attrNameLst>
                                          <p:attrName>style.visibility</p:attrName>
                                        </p:attrNameLst>
                                      </p:cBhvr>
                                      <p:to>
                                        <p:strVal val="visible"/>
                                      </p:to>
                                    </p:set>
                                    <p:animEffect transition="in" filter="box(out)">
                                      <p:cBhvr>
                                        <p:cTn id="17" dur="500"/>
                                        <p:tgtEl>
                                          <p:spTgt spid="9758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75875"/>
                                        </p:tgtEl>
                                        <p:attrNameLst>
                                          <p:attrName>style.visibility</p:attrName>
                                        </p:attrNameLst>
                                      </p:cBhvr>
                                      <p:to>
                                        <p:strVal val="visible"/>
                                      </p:to>
                                    </p:set>
                                    <p:animEffect transition="in" filter="box(out)">
                                      <p:cBhvr>
                                        <p:cTn id="22" dur="500"/>
                                        <p:tgtEl>
                                          <p:spTgt spid="975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75889"/>
                                        </p:tgtEl>
                                        <p:attrNameLst>
                                          <p:attrName>style.visibility</p:attrName>
                                        </p:attrNameLst>
                                      </p:cBhvr>
                                      <p:to>
                                        <p:strVal val="visible"/>
                                      </p:to>
                                    </p:set>
                                    <p:animEffect transition="in" filter="box(out)">
                                      <p:cBhvr>
                                        <p:cTn id="27" dur="500"/>
                                        <p:tgtEl>
                                          <p:spTgt spid="975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5" grpId="0" animBg="1" autoUpdateAnimBg="0"/>
      <p:bldP spid="97588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281354" y="277813"/>
            <a:ext cx="8862646" cy="825500"/>
          </a:xfrm>
          <a:noFill/>
        </p:spPr>
        <p:txBody>
          <a:bodyPr/>
          <a:lstStyle/>
          <a:p>
            <a:pPr marL="419286" lvl="1" indent="2814">
              <a:lnSpc>
                <a:spcPct val="80000"/>
              </a:lnSpc>
            </a:pPr>
            <a:endParaRPr lang="de-DE" altLang="de-DE" sz="1800" dirty="0">
              <a:solidFill>
                <a:srgbClr val="FF0000"/>
              </a:solidFill>
              <a:sym typeface="Webdings" pitchFamily="18" charset="2"/>
            </a:endParaRPr>
          </a:p>
          <a:p>
            <a:pPr marL="419286" lvl="1" indent="0">
              <a:lnSpc>
                <a:spcPct val="80000"/>
              </a:lnSpc>
              <a:buNone/>
            </a:pPr>
            <a:r>
              <a:rPr lang="de-DE" altLang="de-DE" sz="1800" b="1" dirty="0">
                <a:solidFill>
                  <a:srgbClr val="FF0000"/>
                </a:solidFill>
                <a:sym typeface="Webdings" pitchFamily="18" charset="2"/>
              </a:rPr>
              <a:t>Durchlässigkeit und Zusatzausbildung</a:t>
            </a:r>
          </a:p>
          <a:p>
            <a:pPr marL="419286" lvl="1" indent="2814">
              <a:lnSpc>
                <a:spcPct val="120000"/>
              </a:lnSpc>
            </a:pPr>
            <a:endParaRPr lang="de-DE" altLang="de-DE" sz="1800" b="1" dirty="0">
              <a:solidFill>
                <a:srgbClr val="FF0000"/>
              </a:solidFill>
              <a:sym typeface="Webdings" pitchFamily="18" charset="2"/>
            </a:endParaRPr>
          </a:p>
        </p:txBody>
      </p:sp>
      <p:sp>
        <p:nvSpPr>
          <p:cNvPr id="977923" name="AutoShape 3"/>
          <p:cNvSpPr>
            <a:spLocks noChangeArrowheads="1"/>
          </p:cNvSpPr>
          <p:nvPr/>
        </p:nvSpPr>
        <p:spPr bwMode="auto">
          <a:xfrm rot="-5400000">
            <a:off x="6526253" y="3386585"/>
            <a:ext cx="1894417" cy="328246"/>
          </a:xfrm>
          <a:prstGeom prst="roundRect">
            <a:avLst>
              <a:gd name="adj" fmla="val 16667"/>
            </a:avLst>
          </a:prstGeom>
          <a:solidFill>
            <a:srgbClr val="339933"/>
          </a:solidFill>
          <a:ln w="9525">
            <a:solidFill>
              <a:schemeClr val="tx1"/>
            </a:solidFill>
            <a:round/>
            <a:headEnd/>
            <a:tailEnd/>
          </a:ln>
          <a:effectLst>
            <a:outerShdw dist="53882" dir="2700000" algn="ctr" rotWithShape="0">
              <a:schemeClr val="bg2">
                <a:alpha val="50000"/>
              </a:schemeClr>
            </a:outerShdw>
          </a:effectLst>
        </p:spPr>
        <p:txBody>
          <a:bodyPr wrap="none" lIns="81043" tIns="40522" rIns="81043" bIns="40522"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a:solidFill>
                  <a:srgbClr val="FFFFFF"/>
                </a:solidFill>
              </a:rPr>
              <a:t>Freifach</a:t>
            </a:r>
            <a:endParaRPr lang="de-DE" altLang="de-DE" sz="1400">
              <a:solidFill>
                <a:srgbClr val="FFFFFF"/>
              </a:solidFill>
            </a:endParaRPr>
          </a:p>
        </p:txBody>
      </p:sp>
      <p:sp>
        <p:nvSpPr>
          <p:cNvPr id="977924" name="Line 4"/>
          <p:cNvSpPr>
            <a:spLocks noChangeShapeType="1"/>
          </p:cNvSpPr>
          <p:nvPr/>
        </p:nvSpPr>
        <p:spPr bwMode="auto">
          <a:xfrm rot="1548069" flipV="1">
            <a:off x="4218345" y="3280554"/>
            <a:ext cx="335103" cy="16200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de-CH"/>
          </a:p>
        </p:txBody>
      </p:sp>
      <p:grpSp>
        <p:nvGrpSpPr>
          <p:cNvPr id="977925" name="Group 5"/>
          <p:cNvGrpSpPr>
            <a:grpSpLocks/>
          </p:cNvGrpSpPr>
          <p:nvPr/>
        </p:nvGrpSpPr>
        <p:grpSpPr bwMode="auto">
          <a:xfrm>
            <a:off x="4528039" y="2095500"/>
            <a:ext cx="2702169" cy="3034771"/>
            <a:chOff x="3090" y="1584"/>
            <a:chExt cx="1844" cy="2294"/>
          </a:xfrm>
        </p:grpSpPr>
        <p:sp>
          <p:nvSpPr>
            <p:cNvPr id="22547" name="Text Box 6"/>
            <p:cNvSpPr txBox="1">
              <a:spLocks noChangeArrowheads="1"/>
            </p:cNvSpPr>
            <p:nvPr/>
          </p:nvSpPr>
          <p:spPr bwMode="auto">
            <a:xfrm>
              <a:off x="3108" y="3436"/>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Automobil-Mechatroniker/in</a:t>
              </a:r>
              <a:endParaRPr lang="de-DE" altLang="de-DE" sz="1600" b="1"/>
            </a:p>
          </p:txBody>
        </p:sp>
        <p:sp>
          <p:nvSpPr>
            <p:cNvPr id="977927" name="Text Box 7"/>
            <p:cNvSpPr txBox="1">
              <a:spLocks noChangeArrowheads="1"/>
            </p:cNvSpPr>
            <p:nvPr/>
          </p:nvSpPr>
          <p:spPr bwMode="auto">
            <a:xfrm>
              <a:off x="3090" y="1584"/>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Eidg. Fähigkeitszeugnis</a:t>
              </a:r>
              <a:endParaRPr lang="de-DE" sz="1600" b="1">
                <a:effectLst>
                  <a:outerShdw blurRad="38100" dist="38100" dir="2700000" algn="tl">
                    <a:srgbClr val="C0C0C0"/>
                  </a:outerShdw>
                </a:effectLst>
              </a:endParaRPr>
            </a:p>
          </p:txBody>
        </p:sp>
        <p:sp>
          <p:nvSpPr>
            <p:cNvPr id="22549" name="AutoShape 8"/>
            <p:cNvSpPr>
              <a:spLocks noChangeArrowheads="1"/>
            </p:cNvSpPr>
            <p:nvPr/>
          </p:nvSpPr>
          <p:spPr bwMode="auto">
            <a:xfrm>
              <a:off x="3126" y="2691"/>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2</a:t>
              </a:r>
              <a:r>
                <a:rPr lang="de-CH" altLang="de-DE" sz="1400" dirty="0">
                  <a:solidFill>
                    <a:srgbClr val="FFFFFF"/>
                  </a:solidFill>
                </a:rPr>
                <a:t>. Ausbildungsjahr</a:t>
              </a:r>
              <a:endParaRPr lang="de-DE" altLang="de-DE" sz="1400" dirty="0">
                <a:solidFill>
                  <a:srgbClr val="FFFFFF"/>
                </a:solidFill>
              </a:endParaRPr>
            </a:p>
          </p:txBody>
        </p:sp>
        <p:sp>
          <p:nvSpPr>
            <p:cNvPr id="22550" name="AutoShape 9"/>
            <p:cNvSpPr>
              <a:spLocks noChangeArrowheads="1"/>
            </p:cNvSpPr>
            <p:nvPr/>
          </p:nvSpPr>
          <p:spPr bwMode="auto">
            <a:xfrm>
              <a:off x="3126" y="3052"/>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1</a:t>
              </a:r>
              <a:r>
                <a:rPr lang="de-CH" altLang="de-DE" sz="1400" dirty="0">
                  <a:solidFill>
                    <a:srgbClr val="FFFFFF"/>
                  </a:solidFill>
                </a:rPr>
                <a:t>. Ausbildungsjahr</a:t>
              </a:r>
              <a:endParaRPr lang="de-DE" altLang="de-DE" sz="1400" dirty="0">
                <a:solidFill>
                  <a:srgbClr val="FFFFFF"/>
                </a:solidFill>
              </a:endParaRPr>
            </a:p>
          </p:txBody>
        </p:sp>
        <p:sp>
          <p:nvSpPr>
            <p:cNvPr id="22551" name="AutoShape 10"/>
            <p:cNvSpPr>
              <a:spLocks noChangeArrowheads="1"/>
            </p:cNvSpPr>
            <p:nvPr/>
          </p:nvSpPr>
          <p:spPr bwMode="auto">
            <a:xfrm>
              <a:off x="3120" y="233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3</a:t>
              </a:r>
              <a:r>
                <a:rPr lang="de-CH" altLang="de-DE" sz="1400" dirty="0">
                  <a:solidFill>
                    <a:srgbClr val="FFFFFF"/>
                  </a:solidFill>
                </a:rPr>
                <a:t>. Ausbildungsjahr</a:t>
              </a:r>
              <a:endParaRPr lang="de-DE" altLang="de-DE" sz="1400" dirty="0">
                <a:solidFill>
                  <a:srgbClr val="FFFFFF"/>
                </a:solidFill>
              </a:endParaRPr>
            </a:p>
          </p:txBody>
        </p:sp>
        <p:sp>
          <p:nvSpPr>
            <p:cNvPr id="22552" name="AutoShape 11"/>
            <p:cNvSpPr>
              <a:spLocks noChangeArrowheads="1"/>
            </p:cNvSpPr>
            <p:nvPr/>
          </p:nvSpPr>
          <p:spPr bwMode="auto">
            <a:xfrm>
              <a:off x="3128" y="1978"/>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4</a:t>
              </a:r>
              <a:r>
                <a:rPr lang="de-CH" altLang="de-DE" sz="1400" dirty="0">
                  <a:solidFill>
                    <a:srgbClr val="FFFFFF"/>
                  </a:solidFill>
                </a:rPr>
                <a:t>. Ausbildungsjahr</a:t>
              </a:r>
              <a:endParaRPr lang="de-DE" altLang="de-DE" sz="1400" dirty="0">
                <a:solidFill>
                  <a:srgbClr val="FFFFFF"/>
                </a:solidFill>
              </a:endParaRPr>
            </a:p>
          </p:txBody>
        </p:sp>
      </p:grpSp>
      <p:grpSp>
        <p:nvGrpSpPr>
          <p:cNvPr id="977932" name="Group 12"/>
          <p:cNvGrpSpPr>
            <a:grpSpLocks/>
          </p:cNvGrpSpPr>
          <p:nvPr/>
        </p:nvGrpSpPr>
        <p:grpSpPr bwMode="auto">
          <a:xfrm>
            <a:off x="7491046" y="1852083"/>
            <a:ext cx="1160585" cy="2656417"/>
            <a:chOff x="5112" y="1400"/>
            <a:chExt cx="792" cy="2008"/>
          </a:xfrm>
        </p:grpSpPr>
        <p:grpSp>
          <p:nvGrpSpPr>
            <p:cNvPr id="22541" name="Group 13"/>
            <p:cNvGrpSpPr>
              <a:grpSpLocks/>
            </p:cNvGrpSpPr>
            <p:nvPr/>
          </p:nvGrpSpPr>
          <p:grpSpPr bwMode="auto">
            <a:xfrm>
              <a:off x="5112" y="1400"/>
              <a:ext cx="792" cy="2008"/>
              <a:chOff x="5112" y="1400"/>
              <a:chExt cx="792" cy="2008"/>
            </a:xfrm>
          </p:grpSpPr>
          <p:sp>
            <p:nvSpPr>
              <p:cNvPr id="977934" name="Text Box 14"/>
              <p:cNvSpPr txBox="1">
                <a:spLocks noChangeArrowheads="1"/>
              </p:cNvSpPr>
              <p:nvPr/>
            </p:nvSpPr>
            <p:spPr bwMode="auto">
              <a:xfrm>
                <a:off x="5112" y="1400"/>
                <a:ext cx="7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Berufs-maturität</a:t>
                </a:r>
                <a:endParaRPr lang="de-DE" sz="1600" b="1">
                  <a:effectLst>
                    <a:outerShdw blurRad="38100" dist="38100" dir="2700000" algn="tl">
                      <a:srgbClr val="C0C0C0"/>
                    </a:outerShdw>
                  </a:effectLst>
                </a:endParaRPr>
              </a:p>
            </p:txBody>
          </p:sp>
          <p:sp>
            <p:nvSpPr>
              <p:cNvPr id="22544" name="AutoShape 15"/>
              <p:cNvSpPr>
                <a:spLocks noChangeArrowheads="1"/>
              </p:cNvSpPr>
              <p:nvPr/>
            </p:nvSpPr>
            <p:spPr bwMode="auto">
              <a:xfrm>
                <a:off x="5262" y="3066"/>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1. Lj.</a:t>
                </a:r>
                <a:endParaRPr lang="de-DE" altLang="de-DE" sz="1400">
                  <a:solidFill>
                    <a:srgbClr val="FFFFFF"/>
                  </a:solidFill>
                </a:endParaRPr>
              </a:p>
            </p:txBody>
          </p:sp>
          <p:sp>
            <p:nvSpPr>
              <p:cNvPr id="22545" name="AutoShape 16"/>
              <p:cNvSpPr>
                <a:spLocks noChangeArrowheads="1"/>
              </p:cNvSpPr>
              <p:nvPr/>
            </p:nvSpPr>
            <p:spPr bwMode="auto">
              <a:xfrm>
                <a:off x="5262" y="2706"/>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2. Lj.</a:t>
                </a:r>
                <a:endParaRPr lang="de-DE" altLang="de-DE" sz="1400">
                  <a:solidFill>
                    <a:srgbClr val="FFFFFF"/>
                  </a:solidFill>
                </a:endParaRPr>
              </a:p>
            </p:txBody>
          </p:sp>
          <p:sp>
            <p:nvSpPr>
              <p:cNvPr id="22546" name="AutoShape 17"/>
              <p:cNvSpPr>
                <a:spLocks noChangeArrowheads="1"/>
              </p:cNvSpPr>
              <p:nvPr/>
            </p:nvSpPr>
            <p:spPr bwMode="auto">
              <a:xfrm>
                <a:off x="5262" y="2336"/>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3. Lj.</a:t>
                </a:r>
                <a:endParaRPr lang="de-DE" altLang="de-DE" sz="1400">
                  <a:solidFill>
                    <a:srgbClr val="FFFFFF"/>
                  </a:solidFill>
                </a:endParaRPr>
              </a:p>
            </p:txBody>
          </p:sp>
        </p:grpSp>
        <p:sp>
          <p:nvSpPr>
            <p:cNvPr id="22542" name="AutoShape 18"/>
            <p:cNvSpPr>
              <a:spLocks noChangeArrowheads="1"/>
            </p:cNvSpPr>
            <p:nvPr/>
          </p:nvSpPr>
          <p:spPr bwMode="auto">
            <a:xfrm>
              <a:off x="5268" y="1968"/>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4. Lj.</a:t>
              </a:r>
              <a:endParaRPr lang="de-DE" altLang="de-DE" sz="1400">
                <a:solidFill>
                  <a:srgbClr val="FFFFFF"/>
                </a:solidFill>
              </a:endParaRPr>
            </a:p>
          </p:txBody>
        </p:sp>
      </p:grpSp>
      <p:grpSp>
        <p:nvGrpSpPr>
          <p:cNvPr id="977939" name="Group 19"/>
          <p:cNvGrpSpPr>
            <a:grpSpLocks/>
          </p:cNvGrpSpPr>
          <p:nvPr/>
        </p:nvGrpSpPr>
        <p:grpSpPr bwMode="auto">
          <a:xfrm>
            <a:off x="1436078" y="2513542"/>
            <a:ext cx="2699238" cy="2616729"/>
            <a:chOff x="980" y="1900"/>
            <a:chExt cx="1842" cy="1978"/>
          </a:xfrm>
        </p:grpSpPr>
        <p:sp>
          <p:nvSpPr>
            <p:cNvPr id="22536" name="Text Box 20"/>
            <p:cNvSpPr txBox="1">
              <a:spLocks noChangeArrowheads="1"/>
            </p:cNvSpPr>
            <p:nvPr/>
          </p:nvSpPr>
          <p:spPr bwMode="auto">
            <a:xfrm>
              <a:off x="998" y="3436"/>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Automobil-Fachmann/Fachfrau</a:t>
              </a:r>
              <a:endParaRPr lang="de-DE" altLang="de-DE" sz="1600" b="1"/>
            </a:p>
          </p:txBody>
        </p:sp>
        <p:sp>
          <p:nvSpPr>
            <p:cNvPr id="977941" name="Text Box 21"/>
            <p:cNvSpPr txBox="1">
              <a:spLocks noChangeArrowheads="1"/>
            </p:cNvSpPr>
            <p:nvPr/>
          </p:nvSpPr>
          <p:spPr bwMode="auto">
            <a:xfrm>
              <a:off x="980" y="1900"/>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Eidg. Fähigkeitszeugnis</a:t>
              </a:r>
              <a:endParaRPr lang="de-DE" sz="1600" b="1">
                <a:effectLst>
                  <a:outerShdw blurRad="38100" dist="38100" dir="2700000" algn="tl">
                    <a:srgbClr val="C0C0C0"/>
                  </a:outerShdw>
                </a:effectLst>
              </a:endParaRPr>
            </a:p>
          </p:txBody>
        </p:sp>
        <p:sp>
          <p:nvSpPr>
            <p:cNvPr id="22538" name="AutoShape 22"/>
            <p:cNvSpPr>
              <a:spLocks noChangeArrowheads="1"/>
            </p:cNvSpPr>
            <p:nvPr/>
          </p:nvSpPr>
          <p:spPr bwMode="auto">
            <a:xfrm>
              <a:off x="1016" y="2691"/>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2</a:t>
              </a:r>
              <a:r>
                <a:rPr lang="de-CH" altLang="de-DE" sz="1400" dirty="0">
                  <a:solidFill>
                    <a:srgbClr val="FFFFFF"/>
                  </a:solidFill>
                </a:rPr>
                <a:t>. Ausbildungsjahr</a:t>
              </a:r>
              <a:endParaRPr lang="de-DE" altLang="de-DE" sz="1400" dirty="0">
                <a:solidFill>
                  <a:srgbClr val="FFFFFF"/>
                </a:solidFill>
              </a:endParaRPr>
            </a:p>
          </p:txBody>
        </p:sp>
        <p:sp>
          <p:nvSpPr>
            <p:cNvPr id="22539" name="AutoShape 23"/>
            <p:cNvSpPr>
              <a:spLocks noChangeArrowheads="1"/>
            </p:cNvSpPr>
            <p:nvPr/>
          </p:nvSpPr>
          <p:spPr bwMode="auto">
            <a:xfrm>
              <a:off x="1016" y="3052"/>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1</a:t>
              </a:r>
              <a:r>
                <a:rPr lang="de-CH" altLang="de-DE" sz="1400" dirty="0">
                  <a:solidFill>
                    <a:srgbClr val="FFFFFF"/>
                  </a:solidFill>
                </a:rPr>
                <a:t>. </a:t>
              </a:r>
              <a:r>
                <a:rPr lang="de-CH" altLang="de-DE" sz="1400" dirty="0" smtClean="0">
                  <a:solidFill>
                    <a:srgbClr val="FFFFFF"/>
                  </a:solidFill>
                </a:rPr>
                <a:t>Ausbildungsjahr</a:t>
              </a:r>
              <a:endParaRPr lang="de-DE" altLang="de-DE" sz="1400" dirty="0">
                <a:solidFill>
                  <a:srgbClr val="FFFFFF"/>
                </a:solidFill>
              </a:endParaRPr>
            </a:p>
          </p:txBody>
        </p:sp>
        <p:sp>
          <p:nvSpPr>
            <p:cNvPr id="22540" name="AutoShape 24"/>
            <p:cNvSpPr>
              <a:spLocks noChangeArrowheads="1"/>
            </p:cNvSpPr>
            <p:nvPr/>
          </p:nvSpPr>
          <p:spPr bwMode="auto">
            <a:xfrm>
              <a:off x="1010" y="233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sz="1400" dirty="0" smtClean="0">
                  <a:solidFill>
                    <a:srgbClr val="FFFFFF"/>
                  </a:solidFill>
                </a:rPr>
                <a:t>3</a:t>
              </a:r>
              <a:r>
                <a:rPr lang="de-CH" altLang="de-DE" sz="1400" dirty="0">
                  <a:solidFill>
                    <a:srgbClr val="FFFFFF"/>
                  </a:solidFill>
                </a:rPr>
                <a:t>. Ausbildungsjahr</a:t>
              </a:r>
              <a:endParaRPr lang="de-DE" altLang="de-DE" sz="1400" dirty="0">
                <a:solidFill>
                  <a:srgbClr val="FFFFFF"/>
                </a:solidFill>
              </a:endParaRPr>
            </a:p>
          </p:txBody>
        </p:sp>
      </p:grpSp>
    </p:spTree>
    <p:extLst>
      <p:ext uri="{BB962C8B-B14F-4D97-AF65-F5344CB8AC3E}">
        <p14:creationId xmlns:p14="http://schemas.microsoft.com/office/powerpoint/2010/main" val="389074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7939"/>
                                        </p:tgtEl>
                                        <p:attrNameLst>
                                          <p:attrName>style.visibility</p:attrName>
                                        </p:attrNameLst>
                                      </p:cBhvr>
                                      <p:to>
                                        <p:strVal val="visible"/>
                                      </p:to>
                                    </p:set>
                                    <p:animEffect transition="in" filter="box(out)">
                                      <p:cBhvr>
                                        <p:cTn id="7" dur="500"/>
                                        <p:tgtEl>
                                          <p:spTgt spid="977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77925"/>
                                        </p:tgtEl>
                                        <p:attrNameLst>
                                          <p:attrName>style.visibility</p:attrName>
                                        </p:attrNameLst>
                                      </p:cBhvr>
                                      <p:to>
                                        <p:strVal val="visible"/>
                                      </p:to>
                                    </p:set>
                                    <p:animEffect transition="in" filter="box(out)">
                                      <p:cBhvr>
                                        <p:cTn id="12" dur="500"/>
                                        <p:tgtEl>
                                          <p:spTgt spid="9779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77924"/>
                                        </p:tgtEl>
                                        <p:attrNameLst>
                                          <p:attrName>style.visibility</p:attrName>
                                        </p:attrNameLst>
                                      </p:cBhvr>
                                      <p:to>
                                        <p:strVal val="visible"/>
                                      </p:to>
                                    </p:set>
                                    <p:animEffect transition="in" filter="box(out)">
                                      <p:cBhvr>
                                        <p:cTn id="17" dur="500"/>
                                        <p:tgtEl>
                                          <p:spTgt spid="9779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77923"/>
                                        </p:tgtEl>
                                        <p:attrNameLst>
                                          <p:attrName>style.visibility</p:attrName>
                                        </p:attrNameLst>
                                      </p:cBhvr>
                                      <p:to>
                                        <p:strVal val="visible"/>
                                      </p:to>
                                    </p:set>
                                    <p:animEffect transition="in" filter="box(out)">
                                      <p:cBhvr>
                                        <p:cTn id="22" dur="500"/>
                                        <p:tgtEl>
                                          <p:spTgt spid="9779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77932"/>
                                        </p:tgtEl>
                                        <p:attrNameLst>
                                          <p:attrName>style.visibility</p:attrName>
                                        </p:attrNameLst>
                                      </p:cBhvr>
                                      <p:to>
                                        <p:strVal val="visible"/>
                                      </p:to>
                                    </p:set>
                                    <p:animEffect transition="in" filter="box(out)">
                                      <p:cBhvr>
                                        <p:cTn id="27" dur="500"/>
                                        <p:tgtEl>
                                          <p:spTgt spid="977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67545" y="508000"/>
            <a:ext cx="83247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Detailhandelsassistent/-in EBA Autoteile-Logistik</a:t>
            </a:r>
            <a:br>
              <a:rPr lang="de-CH" altLang="de-DE" b="1" dirty="0">
                <a:solidFill>
                  <a:srgbClr val="FE0000"/>
                </a:solidFill>
              </a:rPr>
            </a:br>
            <a:r>
              <a:rPr lang="de-CH" altLang="de-DE" b="1" dirty="0">
                <a:solidFill>
                  <a:srgbClr val="FE0000"/>
                </a:solidFill>
              </a:rPr>
              <a:t>2-jährige Grundbildung</a:t>
            </a:r>
          </a:p>
        </p:txBody>
      </p:sp>
      <p:sp>
        <p:nvSpPr>
          <p:cNvPr id="4101" name="Rectangle 3"/>
          <p:cNvSpPr>
            <a:spLocks noChangeArrowheads="1"/>
          </p:cNvSpPr>
          <p:nvPr/>
        </p:nvSpPr>
        <p:spPr bwMode="auto">
          <a:xfrm>
            <a:off x="467545" y="1352021"/>
            <a:ext cx="6520876"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b="1" dirty="0">
                <a:solidFill>
                  <a:srgbClr val="000000"/>
                </a:solidFill>
              </a:rPr>
              <a:t>Ausbildungsdauer:</a:t>
            </a:r>
            <a:r>
              <a:rPr lang="de-CH" sz="1600" dirty="0">
                <a:solidFill>
                  <a:srgbClr val="000000"/>
                </a:solidFill>
              </a:rPr>
              <a:t>	2 Jahre</a:t>
            </a:r>
          </a:p>
          <a:p>
            <a:pPr marL="2541044" indent="-2541044">
              <a:spcBef>
                <a:spcPct val="20000"/>
              </a:spcBef>
              <a:tabLst>
                <a:tab pos="2541044" algn="l"/>
              </a:tabLst>
              <a:defRPr/>
            </a:pPr>
            <a:r>
              <a:rPr lang="de-CH" sz="1600" b="1" dirty="0">
                <a:solidFill>
                  <a:srgbClr val="000000"/>
                </a:solidFill>
              </a:rPr>
              <a:t>Vorbildung:</a:t>
            </a:r>
            <a:r>
              <a:rPr lang="de-CH" sz="1600" dirty="0">
                <a:solidFill>
                  <a:srgbClr val="000000"/>
                </a:solidFill>
              </a:rPr>
              <a:t>	Abgeschlossene Volksschule</a:t>
            </a:r>
          </a:p>
          <a:p>
            <a:pPr marL="2541044" indent="-2541044">
              <a:spcBef>
                <a:spcPct val="20000"/>
              </a:spcBef>
              <a:tabLst>
                <a:tab pos="2541044" algn="l"/>
              </a:tabLst>
              <a:defRPr/>
            </a:pPr>
            <a:r>
              <a:rPr lang="de-CH" sz="1600" b="1" dirty="0">
                <a:solidFill>
                  <a:srgbClr val="000000"/>
                </a:solidFill>
              </a:rPr>
              <a:t>Voraussetzung:</a:t>
            </a:r>
            <a:r>
              <a:rPr lang="de-CH" sz="1600" dirty="0">
                <a:solidFill>
                  <a:srgbClr val="000000"/>
                </a:solidFill>
              </a:rPr>
              <a:t>	Freude mit Menschen zu reden, sie zu beraten, Produkte oder Dienstleistungen zu verkaufen, im Team zu arbeiten</a:t>
            </a:r>
          </a:p>
          <a:p>
            <a:pPr marL="2541044" indent="-2541044">
              <a:spcBef>
                <a:spcPct val="20000"/>
              </a:spcBef>
              <a:tabLst>
                <a:tab pos="2541044" algn="l"/>
              </a:tabLst>
              <a:defRPr/>
            </a:pPr>
            <a:r>
              <a:rPr lang="de-CH" sz="1600" b="1" dirty="0" smtClean="0">
                <a:solidFill>
                  <a:srgbClr val="000000"/>
                </a:solidFill>
              </a:rPr>
              <a:t>Bedingung:</a:t>
            </a:r>
            <a:r>
              <a:rPr lang="de-CH" sz="1600" dirty="0">
                <a:solidFill>
                  <a:srgbClr val="000000"/>
                </a:solidFill>
              </a:rPr>
              <a:t>	Kommunikationsfähigkeit, Flexibilität, Belastbarkeit, Interesse an Technik</a:t>
            </a:r>
          </a:p>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Die Hauptfächer sind:  Detailhandelspraxis, Allgemeine Branchenkunde, Standardsprache, Fremdsprache, Wirtschaft, Gesellschaft</a:t>
            </a:r>
            <a:br>
              <a:rPr lang="de-CH" sz="1600" dirty="0">
                <a:solidFill>
                  <a:srgbClr val="000000"/>
                </a:solidFill>
              </a:rPr>
            </a:br>
            <a:endParaRPr lang="de-CH" sz="1600" dirty="0">
              <a:solidFill>
                <a:srgbClr val="000000"/>
              </a:solidFill>
            </a:endParaRPr>
          </a:p>
        </p:txBody>
      </p:sp>
      <p:pic>
        <p:nvPicPr>
          <p:cNvPr id="25604" name="Grafik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1689" y="1082146"/>
            <a:ext cx="1963615" cy="41566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5652120" y="1086843"/>
            <a:ext cx="1018227" cy="369332"/>
          </a:xfrm>
          <a:prstGeom prst="rect">
            <a:avLst/>
          </a:prstGeom>
        </p:spPr>
        <p:txBody>
          <a:bodyPr wrap="none">
            <a:spAutoFit/>
          </a:bodyPr>
          <a:lstStyle/>
          <a:p>
            <a:r>
              <a:rPr lang="de-CH" dirty="0">
                <a:hlinkClick r:id="rId4" tooltip="Opens external link in new window"/>
              </a:rPr>
              <a:t>Kurzfilm</a:t>
            </a:r>
            <a:endParaRPr lang="de-CH" dirty="0"/>
          </a:p>
        </p:txBody>
      </p:sp>
    </p:spTree>
    <p:extLst>
      <p:ext uri="{BB962C8B-B14F-4D97-AF65-F5344CB8AC3E}">
        <p14:creationId xmlns:p14="http://schemas.microsoft.com/office/powerpoint/2010/main" val="2901657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9553" y="508000"/>
            <a:ext cx="82527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Detailhandelsassistent/-in EBA Autoteile-Logistik</a:t>
            </a:r>
            <a:br>
              <a:rPr lang="de-CH" altLang="de-DE" b="1" dirty="0">
                <a:solidFill>
                  <a:srgbClr val="FE0000"/>
                </a:solidFill>
              </a:rPr>
            </a:br>
            <a:r>
              <a:rPr lang="de-CH" altLang="de-DE" b="1" dirty="0">
                <a:solidFill>
                  <a:srgbClr val="FE0000"/>
                </a:solidFill>
              </a:rPr>
              <a:t>2-jährige Grundbildung</a:t>
            </a:r>
          </a:p>
        </p:txBody>
      </p:sp>
      <p:sp>
        <p:nvSpPr>
          <p:cNvPr id="26627" name="Rectangle 3"/>
          <p:cNvSpPr>
            <a:spLocks noChangeArrowheads="1"/>
          </p:cNvSpPr>
          <p:nvPr/>
        </p:nvSpPr>
        <p:spPr bwMode="auto">
          <a:xfrm>
            <a:off x="539553" y="1352021"/>
            <a:ext cx="644886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b="1" dirty="0">
                <a:solidFill>
                  <a:srgbClr val="000000"/>
                </a:solidFill>
              </a:rPr>
              <a:t>Berufsfachschule:</a:t>
            </a:r>
            <a:r>
              <a:rPr lang="de-CH" altLang="de-DE" sz="1600" dirty="0">
                <a:solidFill>
                  <a:srgbClr val="000000"/>
                </a:solidFill>
              </a:rPr>
              <a:t>	An 1 Tag pro Woche findet der Unterricht in der Berufsfachschule statt </a:t>
            </a:r>
          </a:p>
          <a:p>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8 Tage überbetriebliche Kurse (üK) zur Ausbildung</a:t>
            </a:r>
          </a:p>
        </p:txBody>
      </p:sp>
      <p:pic>
        <p:nvPicPr>
          <p:cNvPr id="26628" name="Grafik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1689" y="1082146"/>
            <a:ext cx="1963615" cy="41566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047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67545" y="508000"/>
            <a:ext cx="83247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Detailhandelsfachmann/-frau EFZ Autoteile-Logistik</a:t>
            </a:r>
            <a:br>
              <a:rPr lang="de-CH" altLang="de-DE" b="1" dirty="0">
                <a:solidFill>
                  <a:srgbClr val="FE0000"/>
                </a:solidFill>
              </a:rPr>
            </a:br>
            <a:r>
              <a:rPr lang="de-CH" altLang="de-DE" b="1" dirty="0">
                <a:solidFill>
                  <a:srgbClr val="FE0000"/>
                </a:solidFill>
              </a:rPr>
              <a:t>3-jährige Grundbildung</a:t>
            </a:r>
          </a:p>
        </p:txBody>
      </p:sp>
      <p:sp>
        <p:nvSpPr>
          <p:cNvPr id="4101" name="Rectangle 3"/>
          <p:cNvSpPr>
            <a:spLocks noChangeArrowheads="1"/>
          </p:cNvSpPr>
          <p:nvPr/>
        </p:nvSpPr>
        <p:spPr bwMode="auto">
          <a:xfrm>
            <a:off x="467545" y="1352021"/>
            <a:ext cx="6520876"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b="1" dirty="0">
                <a:solidFill>
                  <a:srgbClr val="000000"/>
                </a:solidFill>
              </a:rPr>
              <a:t>Ausbildungsdauer:</a:t>
            </a:r>
            <a:r>
              <a:rPr lang="de-CH" sz="1600" dirty="0">
                <a:solidFill>
                  <a:srgbClr val="000000"/>
                </a:solidFill>
              </a:rPr>
              <a:t>	3 Jahre</a:t>
            </a:r>
          </a:p>
          <a:p>
            <a:pPr marL="2541044" indent="-2541044">
              <a:spcBef>
                <a:spcPct val="20000"/>
              </a:spcBef>
              <a:tabLst>
                <a:tab pos="2541044" algn="l"/>
              </a:tabLst>
              <a:defRPr/>
            </a:pPr>
            <a:r>
              <a:rPr lang="de-CH" sz="1600" b="1" dirty="0">
                <a:solidFill>
                  <a:srgbClr val="000000"/>
                </a:solidFill>
              </a:rPr>
              <a:t>Schwerpunkt:</a:t>
            </a:r>
            <a:r>
              <a:rPr lang="de-CH" sz="1600" dirty="0">
                <a:solidFill>
                  <a:srgbClr val="000000"/>
                </a:solidFill>
              </a:rPr>
              <a:t>	Beratung oder Bewirtschaftung</a:t>
            </a:r>
          </a:p>
          <a:p>
            <a:pPr marL="2541044" indent="-2541044">
              <a:spcBef>
                <a:spcPct val="20000"/>
              </a:spcBef>
              <a:tabLst>
                <a:tab pos="2541044" algn="l"/>
              </a:tabLst>
              <a:defRPr/>
            </a:pPr>
            <a:r>
              <a:rPr lang="de-CH" sz="1600" b="1" dirty="0">
                <a:solidFill>
                  <a:srgbClr val="000000"/>
                </a:solidFill>
              </a:rPr>
              <a:t>Vorbildung:</a:t>
            </a:r>
            <a:r>
              <a:rPr lang="de-CH" sz="1600" dirty="0">
                <a:solidFill>
                  <a:srgbClr val="000000"/>
                </a:solidFill>
              </a:rPr>
              <a:t>	Abgeschlossene Volksschule, oberste oder mittlere Schulstufe</a:t>
            </a:r>
          </a:p>
          <a:p>
            <a:pPr marL="2541044" indent="-2541044">
              <a:spcBef>
                <a:spcPct val="20000"/>
              </a:spcBef>
              <a:tabLst>
                <a:tab pos="2541044" algn="l"/>
              </a:tabLst>
              <a:defRPr/>
            </a:pPr>
            <a:r>
              <a:rPr lang="de-CH" sz="1600" b="1" dirty="0">
                <a:solidFill>
                  <a:srgbClr val="000000"/>
                </a:solidFill>
              </a:rPr>
              <a:t>Voraussetzung:</a:t>
            </a:r>
            <a:r>
              <a:rPr lang="de-CH" sz="1600" dirty="0">
                <a:solidFill>
                  <a:srgbClr val="000000"/>
                </a:solidFill>
              </a:rPr>
              <a:t>	Freude mit Menschen zu reden, sie zu beraten, Produkte  Dienstleistungen zu verkaufen</a:t>
            </a:r>
          </a:p>
          <a:p>
            <a:pPr marL="2541044" indent="-2541044">
              <a:spcBef>
                <a:spcPct val="20000"/>
              </a:spcBef>
              <a:tabLst>
                <a:tab pos="2541044" algn="l"/>
              </a:tabLst>
              <a:defRPr/>
            </a:pPr>
            <a:r>
              <a:rPr lang="de-CH" sz="1600" b="1" dirty="0" smtClean="0">
                <a:solidFill>
                  <a:srgbClr val="000000"/>
                </a:solidFill>
              </a:rPr>
              <a:t>Bedingung:</a:t>
            </a:r>
            <a:r>
              <a:rPr lang="de-CH" sz="1600" dirty="0">
                <a:solidFill>
                  <a:srgbClr val="000000"/>
                </a:solidFill>
              </a:rPr>
              <a:t>	Kommunikationsfähigkeit – auch in Fremdsprache, Selbstständigkeit, Interesse an Technik</a:t>
            </a:r>
          </a:p>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Die </a:t>
            </a:r>
            <a:r>
              <a:rPr lang="de-CH" sz="1600" dirty="0">
                <a:latin typeface="+mj-lt"/>
              </a:rPr>
              <a:t>Hauptfächer sind:  Detailhandelskenntnisse, Allgemeine Branchenkunde, Standardsprache, Fremdsprache, Wirtschaft, Gesellschaft</a:t>
            </a:r>
            <a:r>
              <a:rPr lang="de-CH" sz="1600" dirty="0">
                <a:solidFill>
                  <a:srgbClr val="000000"/>
                </a:solidFill>
              </a:rPr>
              <a:t/>
            </a:r>
            <a:br>
              <a:rPr lang="de-CH" sz="1600" dirty="0">
                <a:solidFill>
                  <a:srgbClr val="000000"/>
                </a:solidFill>
              </a:rPr>
            </a:br>
            <a:endParaRPr lang="de-CH" sz="1600" dirty="0">
              <a:solidFill>
                <a:srgbClr val="000000"/>
              </a:solidFill>
            </a:endParaRPr>
          </a:p>
        </p:txBody>
      </p:sp>
      <p:pic>
        <p:nvPicPr>
          <p:cNvPr id="23556"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5805" y="976148"/>
            <a:ext cx="1861017" cy="4177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5724128" y="987386"/>
            <a:ext cx="1018227" cy="369332"/>
          </a:xfrm>
          <a:prstGeom prst="rect">
            <a:avLst/>
          </a:prstGeom>
        </p:spPr>
        <p:txBody>
          <a:bodyPr wrap="none">
            <a:spAutoFit/>
          </a:bodyPr>
          <a:lstStyle/>
          <a:p>
            <a:r>
              <a:rPr lang="de-CH" dirty="0">
                <a:hlinkClick r:id="rId4" tooltip="Opens external link in new window"/>
              </a:rPr>
              <a:t>Kurzfilm</a:t>
            </a:r>
            <a:endParaRPr lang="de-CH" dirty="0"/>
          </a:p>
        </p:txBody>
      </p:sp>
    </p:spTree>
    <p:extLst>
      <p:ext uri="{BB962C8B-B14F-4D97-AF65-F5344CB8AC3E}">
        <p14:creationId xmlns:p14="http://schemas.microsoft.com/office/powerpoint/2010/main" val="567831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95536" y="409228"/>
            <a:ext cx="83769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Detailhandelsfachmann/-frau EFZ Autoteile-Logistik</a:t>
            </a:r>
            <a:br>
              <a:rPr lang="de-CH" altLang="de-DE" b="1" dirty="0">
                <a:solidFill>
                  <a:srgbClr val="FE0000"/>
                </a:solidFill>
              </a:rPr>
            </a:br>
            <a:r>
              <a:rPr lang="de-CH" altLang="de-DE" b="1" dirty="0">
                <a:solidFill>
                  <a:srgbClr val="FE0000"/>
                </a:solidFill>
              </a:rPr>
              <a:t>3-jährige Grundbildung</a:t>
            </a:r>
          </a:p>
        </p:txBody>
      </p:sp>
      <p:sp>
        <p:nvSpPr>
          <p:cNvPr id="24579" name="Rectangle 3"/>
          <p:cNvSpPr>
            <a:spLocks noChangeArrowheads="1"/>
          </p:cNvSpPr>
          <p:nvPr/>
        </p:nvSpPr>
        <p:spPr bwMode="auto">
          <a:xfrm>
            <a:off x="467544" y="1146531"/>
            <a:ext cx="641020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b="1" dirty="0">
                <a:solidFill>
                  <a:srgbClr val="000000"/>
                </a:solidFill>
              </a:rPr>
              <a:t>Berufsfachschule:</a:t>
            </a:r>
            <a:r>
              <a:rPr lang="de-CH" altLang="de-DE" sz="1600" dirty="0">
                <a:solidFill>
                  <a:srgbClr val="000000"/>
                </a:solidFill>
              </a:rPr>
              <a:t>	An durchschnittlich 1 ½ oder 2 Tage pro Woche findet der Unterricht in der Berufsfachschule statt </a:t>
            </a:r>
          </a:p>
          <a:p>
            <a:r>
              <a:rPr lang="de-CH" altLang="de-DE" sz="1600" b="1" dirty="0">
                <a:solidFill>
                  <a:srgbClr val="000000"/>
                </a:solidFill>
              </a:rPr>
              <a:t>Berufsmaturität (BMS):</a:t>
            </a:r>
            <a:r>
              <a:rPr lang="de-CH" altLang="de-DE" sz="1600" dirty="0">
                <a:solidFill>
                  <a:srgbClr val="000000"/>
                </a:solidFill>
              </a:rPr>
              <a:t>	Bei guten Leistungen besteht die Möglichkeit, die BMS I zu absolvieren</a:t>
            </a:r>
          </a:p>
          <a:p>
            <a:r>
              <a:rPr lang="de-CH" altLang="de-DE" sz="1600" b="1" dirty="0">
                <a:solidFill>
                  <a:srgbClr val="000000"/>
                </a:solidFill>
              </a:rPr>
              <a:t>Überbetriebliche Kurse:</a:t>
            </a:r>
            <a:r>
              <a:rPr lang="de-CH" altLang="de-DE" sz="1600" dirty="0">
                <a:solidFill>
                  <a:srgbClr val="000000"/>
                </a:solidFill>
              </a:rPr>
              <a:t>	Um die berufliche Praxis und die schulische Bildung zu ergänzen, gehören 10 Tage überbetriebliche Kurse (üK) zur Ausbildung</a:t>
            </a:r>
          </a:p>
          <a:p>
            <a:r>
              <a:rPr lang="de-CH" altLang="de-DE" sz="1600" b="1" dirty="0">
                <a:solidFill>
                  <a:srgbClr val="000000"/>
                </a:solidFill>
              </a:rPr>
              <a:t>Schwerpunkt Beratung:</a:t>
            </a:r>
            <a:r>
              <a:rPr lang="de-CH" altLang="de-DE" sz="1600" dirty="0">
                <a:solidFill>
                  <a:srgbClr val="000000"/>
                </a:solidFill>
              </a:rPr>
              <a:t>	Das Beraten, Bedienen und Verkaufen steht im Vordergrund</a:t>
            </a:r>
          </a:p>
          <a:p>
            <a:r>
              <a:rPr lang="de-CH" altLang="de-DE" sz="1600" b="1" dirty="0">
                <a:solidFill>
                  <a:srgbClr val="000000"/>
                </a:solidFill>
              </a:rPr>
              <a:t>Schwerpunkt </a:t>
            </a:r>
            <a:r>
              <a:rPr lang="de-CH" altLang="de-DE" sz="1600" dirty="0">
                <a:solidFill>
                  <a:srgbClr val="000000"/>
                </a:solidFill>
              </a:rPr>
              <a:t>	Das Überwachen der Warenflüsse </a:t>
            </a:r>
          </a:p>
          <a:p>
            <a:pPr>
              <a:spcBef>
                <a:spcPct val="0"/>
              </a:spcBef>
            </a:pPr>
            <a:r>
              <a:rPr lang="de-CH" altLang="de-DE" sz="1600" b="1" dirty="0">
                <a:solidFill>
                  <a:srgbClr val="000000"/>
                </a:solidFill>
              </a:rPr>
              <a:t>Bewirtschaftung: </a:t>
            </a:r>
            <a:r>
              <a:rPr lang="de-CH" altLang="de-DE" sz="1600" dirty="0">
                <a:solidFill>
                  <a:srgbClr val="000000"/>
                </a:solidFill>
              </a:rPr>
              <a:t>	sowie das Bereitstellen von bestelltem Material steht im Vordergrund	</a:t>
            </a:r>
          </a:p>
        </p:txBody>
      </p:sp>
      <p:pic>
        <p:nvPicPr>
          <p:cNvPr id="24580"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288" y="976313"/>
            <a:ext cx="1861017" cy="4177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13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67545" y="508000"/>
            <a:ext cx="832476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Kaufmann / Kauffrau EFZ im Automobil-Gewerbe</a:t>
            </a:r>
            <a:br>
              <a:rPr lang="de-CH" altLang="de-DE" b="1" dirty="0">
                <a:solidFill>
                  <a:srgbClr val="FE0000"/>
                </a:solidFill>
              </a:rPr>
            </a:br>
            <a:r>
              <a:rPr lang="de-CH" altLang="de-DE" b="1" dirty="0">
                <a:solidFill>
                  <a:srgbClr val="FE0000"/>
                </a:solidFill>
              </a:rPr>
              <a:t>3-jährige Grundbildung</a:t>
            </a:r>
          </a:p>
        </p:txBody>
      </p:sp>
      <p:sp>
        <p:nvSpPr>
          <p:cNvPr id="4101" name="Rectangle 3"/>
          <p:cNvSpPr>
            <a:spLocks noChangeArrowheads="1"/>
          </p:cNvSpPr>
          <p:nvPr/>
        </p:nvSpPr>
        <p:spPr bwMode="auto">
          <a:xfrm>
            <a:off x="539552" y="1352021"/>
            <a:ext cx="6300865" cy="38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b="1" dirty="0">
                <a:solidFill>
                  <a:srgbClr val="000000"/>
                </a:solidFill>
              </a:rPr>
              <a:t>Ausbildungsdauer:</a:t>
            </a:r>
            <a:r>
              <a:rPr lang="de-CH" sz="1600" dirty="0">
                <a:solidFill>
                  <a:srgbClr val="000000"/>
                </a:solidFill>
              </a:rPr>
              <a:t>	3 Jahre</a:t>
            </a:r>
          </a:p>
          <a:p>
            <a:pPr marL="2541044" indent="-2541044">
              <a:spcBef>
                <a:spcPct val="20000"/>
              </a:spcBef>
              <a:tabLst>
                <a:tab pos="2541044" algn="l"/>
              </a:tabLst>
              <a:defRPr/>
            </a:pPr>
            <a:r>
              <a:rPr lang="de-CH" sz="1600" b="1" dirty="0">
                <a:solidFill>
                  <a:srgbClr val="000000"/>
                </a:solidFill>
              </a:rPr>
              <a:t>Profile:</a:t>
            </a:r>
            <a:r>
              <a:rPr lang="de-CH" sz="1600" dirty="0">
                <a:solidFill>
                  <a:srgbClr val="000000"/>
                </a:solidFill>
              </a:rPr>
              <a:t>	Basis-Grundbildung (B-Profil)</a:t>
            </a:r>
            <a:br>
              <a:rPr lang="de-CH" sz="1600" dirty="0">
                <a:solidFill>
                  <a:srgbClr val="000000"/>
                </a:solidFill>
              </a:rPr>
            </a:br>
            <a:r>
              <a:rPr lang="de-CH" sz="1600" dirty="0">
                <a:solidFill>
                  <a:srgbClr val="000000"/>
                </a:solidFill>
              </a:rPr>
              <a:t>Erweitere Grundbildung (E-Profil)</a:t>
            </a:r>
          </a:p>
          <a:p>
            <a:pPr marL="2541044" indent="-2541044">
              <a:spcBef>
                <a:spcPct val="20000"/>
              </a:spcBef>
              <a:tabLst>
                <a:tab pos="2541044" algn="l"/>
              </a:tabLst>
              <a:defRPr/>
            </a:pPr>
            <a:r>
              <a:rPr lang="de-CH" sz="1600" b="1" dirty="0">
                <a:solidFill>
                  <a:srgbClr val="000000"/>
                </a:solidFill>
              </a:rPr>
              <a:t>Vorbildung:</a:t>
            </a:r>
            <a:r>
              <a:rPr lang="de-CH" sz="1600" dirty="0">
                <a:solidFill>
                  <a:srgbClr val="000000"/>
                </a:solidFill>
              </a:rPr>
              <a:t>	Abgeschlossene Volksschule, oberste oder mittlere Schulstufe je nach gewähltem Profil;</a:t>
            </a:r>
            <a:br>
              <a:rPr lang="de-CH" sz="1600" dirty="0">
                <a:solidFill>
                  <a:srgbClr val="000000"/>
                </a:solidFill>
              </a:rPr>
            </a:br>
            <a:r>
              <a:rPr lang="de-CH" sz="1600" dirty="0">
                <a:solidFill>
                  <a:srgbClr val="000000"/>
                </a:solidFill>
              </a:rPr>
              <a:t>Tastaturschreiben</a:t>
            </a:r>
          </a:p>
          <a:p>
            <a:pPr marL="2541044" indent="-2541044">
              <a:spcBef>
                <a:spcPct val="20000"/>
              </a:spcBef>
              <a:tabLst>
                <a:tab pos="2541044" algn="l"/>
              </a:tabLst>
              <a:defRPr/>
            </a:pPr>
            <a:r>
              <a:rPr lang="de-CH" sz="1600" b="1" dirty="0">
                <a:solidFill>
                  <a:srgbClr val="000000"/>
                </a:solidFill>
              </a:rPr>
              <a:t>Voraussetzung:</a:t>
            </a:r>
            <a:r>
              <a:rPr lang="de-CH" sz="1600" dirty="0">
                <a:solidFill>
                  <a:srgbClr val="000000"/>
                </a:solidFill>
              </a:rPr>
              <a:t>	Interesse an kaufmännischen Arbeiten, vernetztes Denken und gute Auffassungsgabe, mündliche und schriftliche Sprachgewandtheit, Organisationsfähigkeit, Selbstständigkeit, kundenorientiertes Verhalten, Interesse für Technik</a:t>
            </a:r>
          </a:p>
        </p:txBody>
      </p:sp>
      <p:pic>
        <p:nvPicPr>
          <p:cNvPr id="27652"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8264" y="1057300"/>
            <a:ext cx="2027929" cy="42745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5652120" y="958334"/>
            <a:ext cx="1018227" cy="369332"/>
          </a:xfrm>
          <a:prstGeom prst="rect">
            <a:avLst/>
          </a:prstGeom>
        </p:spPr>
        <p:txBody>
          <a:bodyPr wrap="none">
            <a:spAutoFit/>
          </a:bodyPr>
          <a:lstStyle/>
          <a:p>
            <a:r>
              <a:rPr lang="de-CH" dirty="0">
                <a:hlinkClick r:id="rId4" tooltip="Opens external link in new window"/>
              </a:rPr>
              <a:t>Kurzfilm</a:t>
            </a:r>
            <a:endParaRPr lang="de-CH" dirty="0"/>
          </a:p>
        </p:txBody>
      </p:sp>
    </p:spTree>
    <p:extLst>
      <p:ext uri="{BB962C8B-B14F-4D97-AF65-F5344CB8AC3E}">
        <p14:creationId xmlns:p14="http://schemas.microsoft.com/office/powerpoint/2010/main" val="707090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9553" y="508000"/>
            <a:ext cx="82527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Kaufmann / Kauffrau EFZ im Automobil-Gewerbe</a:t>
            </a:r>
            <a:br>
              <a:rPr lang="de-CH" altLang="de-DE" b="1" dirty="0">
                <a:solidFill>
                  <a:srgbClr val="FE0000"/>
                </a:solidFill>
              </a:rPr>
            </a:br>
            <a:r>
              <a:rPr lang="de-CH" altLang="de-DE" b="1" dirty="0">
                <a:solidFill>
                  <a:srgbClr val="FE0000"/>
                </a:solidFill>
              </a:rPr>
              <a:t>3-jährige Grundbildung</a:t>
            </a:r>
          </a:p>
        </p:txBody>
      </p:sp>
      <p:sp>
        <p:nvSpPr>
          <p:cNvPr id="4101" name="Rectangle 3"/>
          <p:cNvSpPr>
            <a:spLocks noChangeArrowheads="1"/>
          </p:cNvSpPr>
          <p:nvPr/>
        </p:nvSpPr>
        <p:spPr bwMode="auto">
          <a:xfrm>
            <a:off x="539553" y="1352021"/>
            <a:ext cx="622613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541044" indent="-2541044">
              <a:spcBef>
                <a:spcPct val="20000"/>
              </a:spcBef>
              <a:tabLst>
                <a:tab pos="2541044" algn="l"/>
              </a:tabLst>
              <a:defRPr/>
            </a:pPr>
            <a:r>
              <a:rPr lang="de-CH" sz="1600" b="1" dirty="0">
                <a:solidFill>
                  <a:srgbClr val="000000"/>
                </a:solidFill>
              </a:rPr>
              <a:t>Schulische Fächer:</a:t>
            </a:r>
            <a:r>
              <a:rPr lang="de-CH" sz="1600" dirty="0">
                <a:solidFill>
                  <a:srgbClr val="000000"/>
                </a:solidFill>
              </a:rPr>
              <a:t>	Die Hauptfächer sind: Standardsprache / 1 Fremdsprache (B-Profil) bzw. 2 Fremdsprachen (E-Profil), Information / Kommunikation / Administration; Wirtschaft und Gesellschaft</a:t>
            </a:r>
          </a:p>
          <a:p>
            <a:pPr marL="2541044" indent="-2541044">
              <a:spcBef>
                <a:spcPct val="20000"/>
              </a:spcBef>
              <a:tabLst>
                <a:tab pos="2541044" algn="l"/>
              </a:tabLst>
              <a:defRPr/>
            </a:pPr>
            <a:r>
              <a:rPr lang="de-CH" sz="1600" b="1" dirty="0">
                <a:solidFill>
                  <a:srgbClr val="000000"/>
                </a:solidFill>
              </a:rPr>
              <a:t>Berufsfachschule:</a:t>
            </a:r>
            <a:r>
              <a:rPr lang="de-CH" sz="1600" dirty="0">
                <a:solidFill>
                  <a:srgbClr val="000000"/>
                </a:solidFill>
              </a:rPr>
              <a:t>	1./2. Jahr: 2 Tage pro Woche</a:t>
            </a:r>
            <a:br>
              <a:rPr lang="de-CH" sz="1600" dirty="0">
                <a:solidFill>
                  <a:srgbClr val="000000"/>
                </a:solidFill>
              </a:rPr>
            </a:br>
            <a:r>
              <a:rPr lang="de-CH" sz="1600" dirty="0">
                <a:solidFill>
                  <a:srgbClr val="000000"/>
                </a:solidFill>
              </a:rPr>
              <a:t>3. Jahr: 1 Tag pro Woche (2 Tage pro Woche (E-Profil mit BMS)</a:t>
            </a:r>
          </a:p>
          <a:p>
            <a:pPr marL="2541044" indent="-2541044">
              <a:spcBef>
                <a:spcPct val="20000"/>
              </a:spcBef>
              <a:tabLst>
                <a:tab pos="2541044" algn="l"/>
              </a:tabLst>
              <a:defRPr/>
            </a:pPr>
            <a:r>
              <a:rPr lang="de-CH" sz="1600" b="1" dirty="0">
                <a:solidFill>
                  <a:srgbClr val="000000"/>
                </a:solidFill>
              </a:rPr>
              <a:t>Berufsmaturität (BMS):</a:t>
            </a:r>
            <a:r>
              <a:rPr lang="de-CH" sz="1600" dirty="0">
                <a:solidFill>
                  <a:srgbClr val="000000"/>
                </a:solidFill>
              </a:rPr>
              <a:t>	Während der Grundbildung nur mit dem E-Profil möglich</a:t>
            </a:r>
          </a:p>
          <a:p>
            <a:pPr marL="2541044" indent="-2541044">
              <a:spcBef>
                <a:spcPct val="20000"/>
              </a:spcBef>
              <a:tabLst>
                <a:tab pos="2541044" algn="l"/>
              </a:tabLst>
              <a:defRPr/>
            </a:pPr>
            <a:r>
              <a:rPr lang="de-CH" sz="1600" b="1" dirty="0">
                <a:solidFill>
                  <a:srgbClr val="000000"/>
                </a:solidFill>
              </a:rPr>
              <a:t>Überbetriebliche Kurse:</a:t>
            </a:r>
            <a:r>
              <a:rPr lang="de-CH" sz="1600" dirty="0">
                <a:solidFill>
                  <a:srgbClr val="000000"/>
                </a:solidFill>
              </a:rPr>
              <a:t>	Um die berufliche Praxis und die schulische Bildung zu ergänzen, gehören 16 Tage überbetriebliche Kurse (üK) zur Ausbildung</a:t>
            </a:r>
          </a:p>
          <a:p>
            <a:pPr>
              <a:spcBef>
                <a:spcPct val="20000"/>
              </a:spcBef>
              <a:tabLst>
                <a:tab pos="2541044" algn="l"/>
              </a:tabLst>
              <a:defRPr/>
            </a:pPr>
            <a:endParaRPr lang="de-CH" sz="1600" dirty="0">
              <a:solidFill>
                <a:srgbClr val="000000"/>
              </a:solidFill>
            </a:endParaRPr>
          </a:p>
        </p:txBody>
      </p:sp>
      <p:pic>
        <p:nvPicPr>
          <p:cNvPr id="5"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8264" y="1057300"/>
            <a:ext cx="2027929" cy="42745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212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3999" cy="5715000"/>
          </a:xfrm>
          <a:prstGeom prst="rect">
            <a:avLst/>
          </a:prstGeom>
        </p:spPr>
      </p:pic>
    </p:spTree>
    <p:extLst>
      <p:ext uri="{BB962C8B-B14F-4D97-AF65-F5344CB8AC3E}">
        <p14:creationId xmlns:p14="http://schemas.microsoft.com/office/powerpoint/2010/main" val="29992246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2"/>
          </p:nvPr>
        </p:nvSpPr>
        <p:spPr>
          <a:xfrm>
            <a:off x="452775" y="1561356"/>
            <a:ext cx="4916852" cy="3636405"/>
          </a:xfrm>
        </p:spPr>
        <p:txBody>
          <a:bodyPr/>
          <a:lstStyle/>
          <a:p>
            <a:r>
              <a:rPr lang="de-CH" b="1" dirty="0"/>
              <a:t>Höhere Fachprüfung (HFP)</a:t>
            </a:r>
          </a:p>
          <a:p>
            <a:pPr marL="285750" indent="-285750">
              <a:buFont typeface="Wingdings" panose="05000000000000000000" pitchFamily="2" charset="2"/>
              <a:buChar char="Ø"/>
            </a:pPr>
            <a:r>
              <a:rPr lang="de-CH" dirty="0" err="1"/>
              <a:t>Eidg</a:t>
            </a:r>
            <a:r>
              <a:rPr lang="de-CH" dirty="0"/>
              <a:t>. </a:t>
            </a:r>
            <a:r>
              <a:rPr lang="de-CH" dirty="0" err="1"/>
              <a:t>dipl.</a:t>
            </a:r>
            <a:r>
              <a:rPr lang="de-CH" dirty="0"/>
              <a:t> Betriebswirt/in im Automobilgewerbe</a:t>
            </a:r>
          </a:p>
          <a:p>
            <a:endParaRPr lang="de-CH" b="1" dirty="0" smtClean="0"/>
          </a:p>
          <a:p>
            <a:r>
              <a:rPr lang="de-CH" b="1" dirty="0" smtClean="0"/>
              <a:t>Berufsprüfungen (BP)</a:t>
            </a:r>
          </a:p>
          <a:p>
            <a:pPr marL="285750" indent="-285750">
              <a:buFont typeface="Wingdings" panose="05000000000000000000" pitchFamily="2" charset="2"/>
              <a:buChar char="Ø"/>
            </a:pPr>
            <a:r>
              <a:rPr lang="de-CH" dirty="0"/>
              <a:t>Automobildiagnostiker/-in</a:t>
            </a:r>
          </a:p>
          <a:p>
            <a:pPr marL="285750" indent="-285750">
              <a:buFont typeface="Wingdings" panose="05000000000000000000" pitchFamily="2" charset="2"/>
              <a:buChar char="Ø"/>
            </a:pPr>
            <a:r>
              <a:rPr lang="de-CH" dirty="0"/>
              <a:t>Automobil-Werkstattkoordinator</a:t>
            </a:r>
            <a:r>
              <a:rPr lang="de-CH" dirty="0" smtClean="0"/>
              <a:t>/-in</a:t>
            </a:r>
          </a:p>
          <a:p>
            <a:pPr marL="285750" indent="-285750">
              <a:buFont typeface="Wingdings" panose="05000000000000000000" pitchFamily="2" charset="2"/>
              <a:buChar char="Ø"/>
            </a:pPr>
            <a:r>
              <a:rPr lang="de-CH" dirty="0" smtClean="0"/>
              <a:t>Automobil-Verkaufsberater/-in</a:t>
            </a:r>
          </a:p>
          <a:p>
            <a:pPr marL="285750" indent="-285750">
              <a:buFont typeface="Wingdings" panose="05000000000000000000" pitchFamily="2" charset="2"/>
              <a:buChar char="Ø"/>
            </a:pPr>
            <a:r>
              <a:rPr lang="de-CH" dirty="0" smtClean="0"/>
              <a:t>Kundendienstberater/-in im Automobilgewerbe</a:t>
            </a:r>
          </a:p>
          <a:p>
            <a:pPr marL="285750" indent="-285750">
              <a:buFont typeface="Wingdings" panose="05000000000000000000" pitchFamily="2" charset="2"/>
              <a:buChar char="Ø"/>
            </a:pPr>
            <a:r>
              <a:rPr lang="de-CH" dirty="0"/>
              <a:t>Fahrzeugrestaurator/-</a:t>
            </a:r>
            <a:r>
              <a:rPr lang="de-CH" dirty="0" smtClean="0"/>
              <a:t>in</a:t>
            </a:r>
          </a:p>
          <a:p>
            <a:pPr marL="285750" indent="-285750">
              <a:buFont typeface="Wingdings" panose="05000000000000000000" pitchFamily="2" charset="2"/>
              <a:buChar char="Ø"/>
            </a:pPr>
            <a:r>
              <a:rPr lang="de-CH" dirty="0" smtClean="0"/>
              <a:t>Strassenhelfer/-in</a:t>
            </a:r>
          </a:p>
          <a:p>
            <a:endParaRPr lang="de-CH" dirty="0" smtClean="0"/>
          </a:p>
          <a:p>
            <a:endParaRPr lang="de-CH" dirty="0"/>
          </a:p>
        </p:txBody>
      </p:sp>
      <p:pic>
        <p:nvPicPr>
          <p:cNvPr id="5" name="Bildplatzhalter 4"/>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p:pic>
      <p:sp>
        <p:nvSpPr>
          <p:cNvPr id="2" name="Titel 1"/>
          <p:cNvSpPr>
            <a:spLocks noGrp="1"/>
          </p:cNvSpPr>
          <p:nvPr>
            <p:ph type="title"/>
          </p:nvPr>
        </p:nvSpPr>
        <p:spPr/>
        <p:txBody>
          <a:bodyPr/>
          <a:lstStyle/>
          <a:p>
            <a:r>
              <a:rPr lang="de-CH" dirty="0" smtClean="0"/>
              <a:t>Höhere Berufsbildung</a:t>
            </a:r>
            <a:endParaRPr lang="de-CH" dirty="0"/>
          </a:p>
        </p:txBody>
      </p:sp>
    </p:spTree>
    <p:extLst>
      <p:ext uri="{BB962C8B-B14F-4D97-AF65-F5344CB8AC3E}">
        <p14:creationId xmlns:p14="http://schemas.microsoft.com/office/powerpoint/2010/main" val="137599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715963" y="517525"/>
            <a:ext cx="8089900" cy="309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de-CH" altLang="de-DE" sz="1800" b="1">
                <a:solidFill>
                  <a:srgbClr val="FE0000"/>
                </a:solidFill>
                <a:cs typeface="Arial" pitchFamily="34" charset="0"/>
              </a:rPr>
              <a:t>Daten und Fakten zum Auto Gewerbe Verband Schweiz (AGVS)</a:t>
            </a:r>
          </a:p>
        </p:txBody>
      </p:sp>
      <p:sp>
        <p:nvSpPr>
          <p:cNvPr id="15364" name="Rectangle 4"/>
          <p:cNvSpPr>
            <a:spLocks noChangeArrowheads="1"/>
          </p:cNvSpPr>
          <p:nvPr/>
        </p:nvSpPr>
        <p:spPr bwMode="auto">
          <a:xfrm>
            <a:off x="703263" y="1236663"/>
            <a:ext cx="76676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tabLst>
                <a:tab pos="190500" algn="l"/>
              </a:tabLst>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9pPr>
          </a:lstStyle>
          <a:p>
            <a:pPr>
              <a:spcBef>
                <a:spcPct val="50000"/>
              </a:spcBef>
              <a:buFontTx/>
              <a:buNone/>
            </a:pPr>
            <a:endParaRPr lang="de-DE" altLang="de-DE" sz="1600">
              <a:solidFill>
                <a:srgbClr val="000000"/>
              </a:solidFill>
              <a:cs typeface="Arial" pitchFamily="34" charset="0"/>
            </a:endParaRPr>
          </a:p>
        </p:txBody>
      </p:sp>
      <p:sp>
        <p:nvSpPr>
          <p:cNvPr id="15365" name="Rectangle 5"/>
          <p:cNvSpPr>
            <a:spLocks noChangeArrowheads="1"/>
          </p:cNvSpPr>
          <p:nvPr/>
        </p:nvSpPr>
        <p:spPr bwMode="auto">
          <a:xfrm>
            <a:off x="8980488" y="-560388"/>
            <a:ext cx="1635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15366" name="Text Box 6"/>
          <p:cNvSpPr txBox="1">
            <a:spLocks noChangeArrowheads="1"/>
          </p:cNvSpPr>
          <p:nvPr/>
        </p:nvSpPr>
        <p:spPr bwMode="auto">
          <a:xfrm>
            <a:off x="1368425" y="3894138"/>
            <a:ext cx="165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15367" name="Text Box 8"/>
          <p:cNvSpPr txBox="1">
            <a:spLocks noChangeArrowheads="1"/>
          </p:cNvSpPr>
          <p:nvPr/>
        </p:nvSpPr>
        <p:spPr bwMode="auto">
          <a:xfrm>
            <a:off x="715963" y="1471613"/>
            <a:ext cx="784542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de-CH" altLang="ko-KR" sz="1600" dirty="0">
                <a:solidFill>
                  <a:srgbClr val="000000"/>
                </a:solidFill>
                <a:ea typeface="Gulim" pitchFamily="34" charset="-127"/>
                <a:cs typeface="Arial" pitchFamily="34" charset="0"/>
              </a:rPr>
              <a:t>Der AGVS hat rund </a:t>
            </a:r>
            <a:r>
              <a:rPr lang="de-CH" altLang="ko-KR" sz="1600" b="1" dirty="0">
                <a:solidFill>
                  <a:srgbClr val="000000"/>
                </a:solidFill>
                <a:ea typeface="Gulim" pitchFamily="34" charset="-127"/>
                <a:cs typeface="Arial" pitchFamily="34" charset="0"/>
              </a:rPr>
              <a:t>4000 Mitglieder</a:t>
            </a:r>
            <a:r>
              <a:rPr lang="de-CH" altLang="ko-KR" sz="1600" dirty="0">
                <a:solidFill>
                  <a:srgbClr val="000000"/>
                </a:solidFill>
                <a:ea typeface="Gulim" pitchFamily="34" charset="-127"/>
                <a:cs typeface="Arial" pitchFamily="34" charset="0"/>
              </a:rPr>
              <a:t> mit </a:t>
            </a:r>
            <a:r>
              <a:rPr lang="de-CH" altLang="ko-KR" sz="1600" b="1" dirty="0">
                <a:solidFill>
                  <a:srgbClr val="000000"/>
                </a:solidFill>
                <a:ea typeface="Gulim" pitchFamily="34" charset="-127"/>
                <a:cs typeface="Arial" pitchFamily="34" charset="0"/>
              </a:rPr>
              <a:t>39 000 Mitarbeitenden</a:t>
            </a:r>
            <a:r>
              <a:rPr lang="de-CH" altLang="ko-KR" sz="1600" dirty="0">
                <a:solidFill>
                  <a:srgbClr val="000000"/>
                </a:solidFill>
                <a:ea typeface="Gulim" pitchFamily="34" charset="-127"/>
                <a:cs typeface="Arial" pitchFamily="34" charset="0"/>
              </a:rPr>
              <a:t>, wovon sich um die </a:t>
            </a:r>
            <a:r>
              <a:rPr lang="de-CH" altLang="ko-KR" sz="1600" b="1" dirty="0">
                <a:solidFill>
                  <a:srgbClr val="000000"/>
                </a:solidFill>
                <a:ea typeface="Gulim" pitchFamily="34" charset="-127"/>
                <a:cs typeface="Arial" pitchFamily="34" charset="0"/>
              </a:rPr>
              <a:t>8500 in der Aus- und Weiterbildung</a:t>
            </a:r>
            <a:r>
              <a:rPr lang="de-CH" altLang="ko-KR" sz="1600" dirty="0">
                <a:solidFill>
                  <a:srgbClr val="000000"/>
                </a:solidFill>
                <a:ea typeface="Gulim" pitchFamily="34" charset="-127"/>
                <a:cs typeface="Arial" pitchFamily="34" charset="0"/>
              </a:rPr>
              <a:t> befinden. </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Die AGVS-Garagen sind unentbehrlich für das Funktionieren des Verkehrs und der Wirtschaft. Sie verkaufen, warten und reparieren den grössten Teil des Schweizer Fuhrparks. Dieser besteht aus über 5,5 Millionen Fahrzeugen.</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Jeder 8. Arbeitsplatz in der Schweiz hängt direkt oder indirekt vom Auto ab.</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Die in der gesamten Schweizer Automobilbranche tätigen gut 226 700 Personen setzen jährlich 90 Mia. Franken (2009) um, was in etwa 17 Prozent des erwirtschafteten Bruttoinlandproduktes (BIP) der Schweiz entspricht.</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Der jährliche Umsatz im Autogewerbe wird auf 33,9 Mia. Franken geschätzt (2011).</a:t>
            </a:r>
          </a:p>
        </p:txBody>
      </p:sp>
    </p:spTree>
    <p:extLst>
      <p:ext uri="{BB962C8B-B14F-4D97-AF65-F5344CB8AC3E}">
        <p14:creationId xmlns:p14="http://schemas.microsoft.com/office/powerpoint/2010/main" val="127244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3361556"/>
            <a:ext cx="3456383" cy="172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242" y="1604625"/>
            <a:ext cx="4536504" cy="118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242" y="397227"/>
            <a:ext cx="8658239" cy="77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860032" y="1173697"/>
            <a:ext cx="4248471" cy="4524315"/>
          </a:xfrm>
          <a:prstGeom prst="rect">
            <a:avLst/>
          </a:prstGeom>
          <a:noFill/>
        </p:spPr>
        <p:txBody>
          <a:bodyPr wrap="square" rtlCol="0">
            <a:spAutoFit/>
          </a:bodyPr>
          <a:lstStyle/>
          <a:p>
            <a:r>
              <a:rPr lang="de-CH" b="1" dirty="0" smtClean="0"/>
              <a:t>Kompetenzen / Aufgaben</a:t>
            </a:r>
            <a:endParaRPr lang="de-CH" sz="1400" dirty="0" smtClean="0"/>
          </a:p>
          <a:p>
            <a:pPr marL="285750" indent="-285750">
              <a:spcBef>
                <a:spcPts val="600"/>
              </a:spcBef>
              <a:buFont typeface="Wingdings" panose="05000000000000000000" pitchFamily="2" charset="2"/>
              <a:buChar char="Ø"/>
            </a:pPr>
            <a:endParaRPr lang="de-CH" sz="1400" dirty="0"/>
          </a:p>
          <a:p>
            <a:pPr marL="285750" indent="-285750">
              <a:spcBef>
                <a:spcPts val="600"/>
              </a:spcBef>
              <a:buFont typeface="Wingdings" panose="05000000000000000000" pitchFamily="2" charset="2"/>
              <a:buChar char="Ø"/>
            </a:pPr>
            <a:r>
              <a:rPr lang="de-CH" sz="1400" dirty="0" smtClean="0"/>
              <a:t>Ausgeprägte Diagnosefähigkeiten </a:t>
            </a:r>
            <a:r>
              <a:rPr lang="de-CH" sz="1400" dirty="0" smtClean="0">
                <a:sym typeface="Wingdings" panose="05000000000000000000" pitchFamily="2" charset="2"/>
              </a:rPr>
              <a:t></a:t>
            </a:r>
            <a:r>
              <a:rPr lang="de-CH" sz="1400" dirty="0" smtClean="0"/>
              <a:t/>
            </a:r>
            <a:br>
              <a:rPr lang="de-CH" sz="1400" dirty="0" smtClean="0"/>
            </a:br>
            <a:r>
              <a:rPr lang="de-CH" sz="1400" dirty="0" smtClean="0"/>
              <a:t>Spezialisten für das Ermitteln von Fehlern an Fahrzeugkomponenten und an –</a:t>
            </a:r>
            <a:r>
              <a:rPr lang="de-CH" sz="1400" dirty="0" err="1" smtClean="0"/>
              <a:t>systemen</a:t>
            </a:r>
            <a:endParaRPr lang="de-CH" sz="1400" dirty="0" smtClean="0"/>
          </a:p>
          <a:p>
            <a:pPr marL="285750" indent="-285750">
              <a:spcBef>
                <a:spcPts val="600"/>
              </a:spcBef>
              <a:buFont typeface="Wingdings" panose="05000000000000000000" pitchFamily="2" charset="2"/>
              <a:buChar char="Ø"/>
            </a:pPr>
            <a:r>
              <a:rPr lang="de-CH" sz="1400" dirty="0"/>
              <a:t>a</a:t>
            </a:r>
            <a:r>
              <a:rPr lang="de-CH" sz="1400" dirty="0" smtClean="0"/>
              <a:t>nalytisches Denken</a:t>
            </a:r>
          </a:p>
          <a:p>
            <a:pPr marL="285750" indent="-285750">
              <a:spcBef>
                <a:spcPts val="600"/>
              </a:spcBef>
              <a:buFont typeface="Wingdings" panose="05000000000000000000" pitchFamily="2" charset="2"/>
              <a:buChar char="Ø"/>
            </a:pPr>
            <a:r>
              <a:rPr lang="de-CH" sz="1400" dirty="0" smtClean="0"/>
              <a:t>Ausdauer</a:t>
            </a:r>
          </a:p>
          <a:p>
            <a:pPr marL="285750" indent="-285750">
              <a:spcBef>
                <a:spcPts val="600"/>
              </a:spcBef>
              <a:buFont typeface="Wingdings" panose="05000000000000000000" pitchFamily="2" charset="2"/>
              <a:buChar char="Ø"/>
            </a:pPr>
            <a:r>
              <a:rPr lang="de-CH" sz="1400" dirty="0" smtClean="0"/>
              <a:t>Führen anspruchsvolle Reparaturen durch</a:t>
            </a:r>
          </a:p>
          <a:p>
            <a:pPr marL="285750" indent="-285750">
              <a:spcBef>
                <a:spcPts val="600"/>
              </a:spcBef>
              <a:buFont typeface="Wingdings" panose="05000000000000000000" pitchFamily="2" charset="2"/>
              <a:buChar char="Ø"/>
            </a:pPr>
            <a:r>
              <a:rPr lang="de-CH" sz="1400" dirty="0" smtClean="0"/>
              <a:t>hohe Fachkompetenz</a:t>
            </a:r>
          </a:p>
          <a:p>
            <a:pPr marL="285750" indent="-285750">
              <a:spcBef>
                <a:spcPts val="600"/>
              </a:spcBef>
              <a:buFont typeface="Wingdings" panose="05000000000000000000" pitchFamily="2" charset="2"/>
              <a:buChar char="Ø"/>
            </a:pPr>
            <a:r>
              <a:rPr lang="de-CH" sz="1400" dirty="0" smtClean="0"/>
              <a:t>Verantwortlich für die Ausbildung der Lehrlinge</a:t>
            </a:r>
          </a:p>
          <a:p>
            <a:pPr marL="285750" indent="-285750">
              <a:spcBef>
                <a:spcPts val="600"/>
              </a:spcBef>
              <a:buFont typeface="Wingdings" panose="05000000000000000000" pitchFamily="2" charset="2"/>
              <a:buChar char="Ø"/>
            </a:pPr>
            <a:r>
              <a:rPr lang="de-CH" sz="1400" dirty="0" smtClean="0"/>
              <a:t>Kommunikationsfähigkeit</a:t>
            </a:r>
          </a:p>
          <a:p>
            <a:pPr marL="285750" indent="-285750">
              <a:spcBef>
                <a:spcPts val="600"/>
              </a:spcBef>
              <a:buFont typeface="Wingdings" panose="05000000000000000000" pitchFamily="2" charset="2"/>
              <a:buChar char="Ø"/>
            </a:pPr>
            <a:r>
              <a:rPr lang="de-CH" sz="1400" dirty="0" smtClean="0"/>
              <a:t>Kundenorientierung</a:t>
            </a:r>
          </a:p>
          <a:p>
            <a:pPr marL="285750" indent="-285750">
              <a:spcBef>
                <a:spcPts val="600"/>
              </a:spcBef>
              <a:buFont typeface="Wingdings" panose="05000000000000000000" pitchFamily="2" charset="2"/>
              <a:buChar char="Ø"/>
            </a:pPr>
            <a:endParaRPr lang="de-CH" sz="1400" dirty="0" smtClean="0"/>
          </a:p>
          <a:p>
            <a:pPr marL="285750" indent="-285750">
              <a:spcBef>
                <a:spcPts val="600"/>
              </a:spcBef>
              <a:buFont typeface="Wingdings" panose="05000000000000000000" pitchFamily="2" charset="2"/>
              <a:buChar char="Ø"/>
            </a:pPr>
            <a:r>
              <a:rPr lang="de-CH" sz="1400" dirty="0" smtClean="0">
                <a:solidFill>
                  <a:srgbClr val="0070C0"/>
                </a:solidFill>
              </a:rPr>
              <a:t>Der </a:t>
            </a:r>
            <a:r>
              <a:rPr lang="de-CH" sz="1400" b="1" dirty="0" smtClean="0">
                <a:solidFill>
                  <a:srgbClr val="0070C0"/>
                </a:solidFill>
              </a:rPr>
              <a:t>technische Fachspezialist eine Schlüsselfunktion </a:t>
            </a:r>
            <a:r>
              <a:rPr lang="de-CH" sz="1400" dirty="0" smtClean="0">
                <a:solidFill>
                  <a:srgbClr val="0070C0"/>
                </a:solidFill>
              </a:rPr>
              <a:t>im Betrieb</a:t>
            </a:r>
          </a:p>
          <a:p>
            <a:pPr marL="285750" indent="-285750">
              <a:spcBef>
                <a:spcPts val="600"/>
              </a:spcBef>
              <a:buFont typeface="Wingdings" panose="05000000000000000000" pitchFamily="2" charset="2"/>
              <a:buChar char="Ø"/>
            </a:pPr>
            <a:endParaRPr lang="de-CH" sz="1400" dirty="0" smtClean="0"/>
          </a:p>
        </p:txBody>
      </p:sp>
    </p:spTree>
    <p:extLst>
      <p:ext uri="{BB962C8B-B14F-4D97-AF65-F5344CB8AC3E}">
        <p14:creationId xmlns:p14="http://schemas.microsoft.com/office/powerpoint/2010/main" val="35489529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291" y="1057301"/>
            <a:ext cx="4444727" cy="205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1291" y="3382301"/>
            <a:ext cx="2906037"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61597" y="3382302"/>
            <a:ext cx="253429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504" y="337220"/>
            <a:ext cx="8911530" cy="63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860032" y="1057301"/>
            <a:ext cx="4032448" cy="4816703"/>
          </a:xfrm>
          <a:prstGeom prst="rect">
            <a:avLst/>
          </a:prstGeom>
          <a:noFill/>
        </p:spPr>
        <p:txBody>
          <a:bodyPr wrap="square" rtlCol="0">
            <a:spAutoFit/>
          </a:bodyPr>
          <a:lstStyle/>
          <a:p>
            <a:r>
              <a:rPr lang="de-CH" b="1" dirty="0"/>
              <a:t>Kompetenzen </a:t>
            </a:r>
            <a:r>
              <a:rPr lang="de-CH" b="1" dirty="0" smtClean="0"/>
              <a:t>/ Aufgaben</a:t>
            </a:r>
          </a:p>
          <a:p>
            <a:pPr marL="285750" indent="-285750">
              <a:spcBef>
                <a:spcPts val="600"/>
              </a:spcBef>
              <a:buFont typeface="Wingdings" panose="05000000000000000000" pitchFamily="2" charset="2"/>
              <a:buChar char="Ø"/>
            </a:pPr>
            <a:r>
              <a:rPr lang="de-CH" sz="1400" dirty="0" smtClean="0"/>
              <a:t>Organisationstalent</a:t>
            </a:r>
          </a:p>
          <a:p>
            <a:pPr marL="285750" indent="-285750">
              <a:spcBef>
                <a:spcPts val="600"/>
              </a:spcBef>
              <a:buFont typeface="Wingdings" panose="05000000000000000000" pitchFamily="2" charset="2"/>
              <a:buChar char="Ø"/>
            </a:pPr>
            <a:r>
              <a:rPr lang="de-CH" sz="1400" dirty="0" smtClean="0"/>
              <a:t>Mitarbeitereinsatz planen</a:t>
            </a:r>
          </a:p>
          <a:p>
            <a:pPr marL="285750" indent="-285750">
              <a:spcBef>
                <a:spcPts val="600"/>
              </a:spcBef>
              <a:buFont typeface="Wingdings" panose="05000000000000000000" pitchFamily="2" charset="2"/>
              <a:buChar char="Ø"/>
            </a:pPr>
            <a:r>
              <a:rPr lang="de-CH" sz="1400" dirty="0" smtClean="0"/>
              <a:t>Koordination der Werkstatt</a:t>
            </a:r>
          </a:p>
          <a:p>
            <a:pPr marL="285750" indent="-285750">
              <a:spcBef>
                <a:spcPts val="600"/>
              </a:spcBef>
              <a:buFont typeface="Wingdings" panose="05000000000000000000" pitchFamily="2" charset="2"/>
              <a:buChar char="Ø"/>
            </a:pPr>
            <a:r>
              <a:rPr lang="de-CH" sz="1400" dirty="0" smtClean="0"/>
              <a:t>verantwortlich für Werkstattbudget und Zielerreichung</a:t>
            </a:r>
          </a:p>
          <a:p>
            <a:pPr marL="285750" indent="-285750">
              <a:spcBef>
                <a:spcPts val="600"/>
              </a:spcBef>
              <a:buFont typeface="Wingdings" panose="05000000000000000000" pitchFamily="2" charset="2"/>
              <a:buChar char="Ø"/>
            </a:pPr>
            <a:r>
              <a:rPr lang="de-CH" sz="1400" dirty="0" smtClean="0"/>
              <a:t>sehr gute technische Kenntnisse</a:t>
            </a:r>
          </a:p>
          <a:p>
            <a:pPr marL="285750" indent="-285750">
              <a:spcBef>
                <a:spcPts val="600"/>
              </a:spcBef>
              <a:buFont typeface="Wingdings" panose="05000000000000000000" pitchFamily="2" charset="2"/>
              <a:buChar char="Ø"/>
            </a:pPr>
            <a:r>
              <a:rPr lang="de-CH" sz="1400" dirty="0"/>
              <a:t>fachmännische </a:t>
            </a:r>
            <a:r>
              <a:rPr lang="de-CH" sz="1400" dirty="0" smtClean="0"/>
              <a:t>Diagnosen stellen</a:t>
            </a:r>
          </a:p>
          <a:p>
            <a:pPr marL="285750" indent="-285750">
              <a:spcBef>
                <a:spcPts val="600"/>
              </a:spcBef>
              <a:buFont typeface="Wingdings" panose="05000000000000000000" pitchFamily="2" charset="2"/>
              <a:buChar char="Ø"/>
            </a:pPr>
            <a:r>
              <a:rPr lang="de-CH" sz="1400" dirty="0"/>
              <a:t>gute </a:t>
            </a:r>
            <a:r>
              <a:rPr lang="de-CH" sz="1400" dirty="0" smtClean="0"/>
              <a:t>Kommunikationsfähigkeiten</a:t>
            </a:r>
          </a:p>
          <a:p>
            <a:pPr marL="285750" indent="-285750">
              <a:spcBef>
                <a:spcPts val="600"/>
              </a:spcBef>
              <a:buFont typeface="Wingdings" panose="05000000000000000000" pitchFamily="2" charset="2"/>
              <a:buChar char="Ø"/>
            </a:pPr>
            <a:r>
              <a:rPr lang="de-CH" sz="1400" dirty="0" smtClean="0"/>
              <a:t>Ansprechpartner für Kunden, Versicherungen und Lieferanten</a:t>
            </a:r>
          </a:p>
          <a:p>
            <a:pPr marL="285750" indent="-285750">
              <a:spcBef>
                <a:spcPts val="600"/>
              </a:spcBef>
              <a:buFont typeface="Wingdings" panose="05000000000000000000" pitchFamily="2" charset="2"/>
              <a:buChar char="Ø"/>
            </a:pPr>
            <a:r>
              <a:rPr lang="de-CH" sz="1400" dirty="0" smtClean="0"/>
              <a:t>Mitarbeiterzufriedenheit sicherstellen</a:t>
            </a:r>
          </a:p>
          <a:p>
            <a:pPr marL="285750" indent="-285750">
              <a:spcBef>
                <a:spcPts val="600"/>
              </a:spcBef>
              <a:buFont typeface="Wingdings" panose="05000000000000000000" pitchFamily="2" charset="2"/>
              <a:buChar char="Ø"/>
            </a:pPr>
            <a:r>
              <a:rPr lang="de-CH" sz="1400" dirty="0" smtClean="0"/>
              <a:t>Qualität und Kundenzufriedenheit  sicherstellen</a:t>
            </a:r>
          </a:p>
          <a:p>
            <a:pPr marL="285750" indent="-285750">
              <a:spcBef>
                <a:spcPts val="600"/>
              </a:spcBef>
              <a:buFont typeface="Wingdings" panose="05000000000000000000" pitchFamily="2" charset="2"/>
              <a:buChar char="Ø"/>
            </a:pPr>
            <a:r>
              <a:rPr lang="de-CH" sz="1400" dirty="0" smtClean="0"/>
              <a:t>Werkstattauslastung sicherstellen</a:t>
            </a:r>
          </a:p>
          <a:p>
            <a:pPr marL="285750" indent="-285750">
              <a:spcBef>
                <a:spcPts val="600"/>
              </a:spcBef>
              <a:buFont typeface="Wingdings" panose="05000000000000000000" pitchFamily="2" charset="2"/>
              <a:buChar char="Ø"/>
            </a:pPr>
            <a:r>
              <a:rPr lang="de-CH" sz="1400" b="1" dirty="0">
                <a:solidFill>
                  <a:srgbClr val="0070C0"/>
                </a:solidFill>
              </a:rPr>
              <a:t>F</a:t>
            </a:r>
            <a:r>
              <a:rPr lang="de-CH" sz="1400" b="1" dirty="0" smtClean="0">
                <a:solidFill>
                  <a:srgbClr val="0070C0"/>
                </a:solidFill>
              </a:rPr>
              <a:t>ührungsperson in der Werkstatt</a:t>
            </a:r>
          </a:p>
          <a:p>
            <a:pPr marL="285750" indent="-285750">
              <a:spcBef>
                <a:spcPts val="600"/>
              </a:spcBef>
              <a:buFont typeface="Wingdings" panose="05000000000000000000" pitchFamily="2" charset="2"/>
              <a:buChar char="Ø"/>
            </a:pPr>
            <a:endParaRPr lang="de-CH" sz="1400" dirty="0" smtClean="0"/>
          </a:p>
        </p:txBody>
      </p:sp>
    </p:spTree>
    <p:extLst>
      <p:ext uri="{BB962C8B-B14F-4D97-AF65-F5344CB8AC3E}">
        <p14:creationId xmlns:p14="http://schemas.microsoft.com/office/powerpoint/2010/main" val="8232014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758464" y="4318001"/>
            <a:ext cx="5064369" cy="4050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50000"/>
              </a:spcBef>
            </a:pPr>
            <a:endParaRPr lang="de-CH" altLang="de-DE" sz="2100">
              <a:latin typeface="Times" pitchFamily="18" charset="0"/>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240" y="1201318"/>
            <a:ext cx="4535776" cy="233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3721596"/>
            <a:ext cx="3780056" cy="171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0118" y="343901"/>
            <a:ext cx="8388423" cy="76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788024" y="1092212"/>
            <a:ext cx="4355976" cy="4370427"/>
          </a:xfrm>
          <a:prstGeom prst="rect">
            <a:avLst/>
          </a:prstGeom>
          <a:noFill/>
        </p:spPr>
        <p:txBody>
          <a:bodyPr wrap="square" rtlCol="0">
            <a:spAutoFit/>
          </a:bodyPr>
          <a:lstStyle/>
          <a:p>
            <a:r>
              <a:rPr lang="de-CH" b="1" dirty="0"/>
              <a:t>Kompetenzen </a:t>
            </a:r>
            <a:r>
              <a:rPr lang="de-CH" b="1" dirty="0" smtClean="0"/>
              <a:t>/ Aufgaben</a:t>
            </a:r>
          </a:p>
          <a:p>
            <a:pPr marL="285750" indent="-285750">
              <a:spcBef>
                <a:spcPts val="600"/>
              </a:spcBef>
              <a:buFont typeface="Wingdings" panose="05000000000000000000" pitchFamily="2" charset="2"/>
              <a:buChar char="Ø"/>
            </a:pPr>
            <a:r>
              <a:rPr lang="de-CH" sz="1400" dirty="0" smtClean="0"/>
              <a:t>Ausgeprägte Kommunikationsfähigkeiten</a:t>
            </a:r>
          </a:p>
          <a:p>
            <a:pPr marL="285750" indent="-285750">
              <a:spcBef>
                <a:spcPts val="600"/>
              </a:spcBef>
              <a:buFont typeface="Wingdings" panose="05000000000000000000" pitchFamily="2" charset="2"/>
              <a:buChar char="Ø"/>
            </a:pPr>
            <a:r>
              <a:rPr lang="de-CH" sz="1400" dirty="0" smtClean="0"/>
              <a:t>gute Umgangsformen</a:t>
            </a:r>
          </a:p>
          <a:p>
            <a:pPr marL="285750" indent="-285750">
              <a:spcBef>
                <a:spcPts val="600"/>
              </a:spcBef>
              <a:buFont typeface="Wingdings" panose="05000000000000000000" pitchFamily="2" charset="2"/>
              <a:buChar char="Ø"/>
            </a:pPr>
            <a:r>
              <a:rPr lang="de-CH" sz="1400" dirty="0" smtClean="0"/>
              <a:t>beraten</a:t>
            </a:r>
          </a:p>
          <a:p>
            <a:pPr marL="285750" indent="-285750">
              <a:spcBef>
                <a:spcPts val="600"/>
              </a:spcBef>
              <a:buFont typeface="Wingdings" panose="05000000000000000000" pitchFamily="2" charset="2"/>
              <a:buChar char="Ø"/>
            </a:pPr>
            <a:r>
              <a:rPr lang="de-CH" sz="1400" dirty="0"/>
              <a:t>o</a:t>
            </a:r>
            <a:r>
              <a:rPr lang="de-CH" sz="1400" dirty="0" smtClean="0"/>
              <a:t>rganisieren</a:t>
            </a:r>
          </a:p>
          <a:p>
            <a:pPr marL="285750" indent="-285750">
              <a:spcBef>
                <a:spcPts val="600"/>
              </a:spcBef>
              <a:buFont typeface="Wingdings" panose="05000000000000000000" pitchFamily="2" charset="2"/>
              <a:buChar char="Ø"/>
            </a:pPr>
            <a:r>
              <a:rPr lang="de-CH" sz="1400" dirty="0"/>
              <a:t>p</a:t>
            </a:r>
            <a:r>
              <a:rPr lang="de-CH" sz="1400" dirty="0" smtClean="0"/>
              <a:t>lanen</a:t>
            </a:r>
          </a:p>
          <a:p>
            <a:pPr marL="285750" indent="-285750">
              <a:spcBef>
                <a:spcPts val="600"/>
              </a:spcBef>
              <a:buFont typeface="Wingdings" panose="05000000000000000000" pitchFamily="2" charset="2"/>
              <a:buChar char="Ø"/>
            </a:pPr>
            <a:r>
              <a:rPr lang="de-CH" sz="1400" dirty="0" smtClean="0"/>
              <a:t>koordinieren</a:t>
            </a:r>
          </a:p>
          <a:p>
            <a:pPr marL="285750" indent="-285750">
              <a:spcBef>
                <a:spcPts val="600"/>
              </a:spcBef>
              <a:buFont typeface="Wingdings" panose="05000000000000000000" pitchFamily="2" charset="2"/>
              <a:buChar char="Ø"/>
            </a:pPr>
            <a:r>
              <a:rPr lang="de-CH" sz="1400" dirty="0"/>
              <a:t>teamfähig</a:t>
            </a:r>
            <a:endParaRPr lang="de-CH" sz="1400" dirty="0" smtClean="0"/>
          </a:p>
          <a:p>
            <a:pPr marL="285750" indent="-285750">
              <a:spcBef>
                <a:spcPts val="600"/>
              </a:spcBef>
              <a:buFont typeface="Wingdings" panose="05000000000000000000" pitchFamily="2" charset="2"/>
              <a:buChar char="Ø"/>
            </a:pPr>
            <a:r>
              <a:rPr lang="de-CH" sz="1400" dirty="0" smtClean="0"/>
              <a:t>Termine überwachen</a:t>
            </a:r>
          </a:p>
          <a:p>
            <a:pPr marL="285750" indent="-285750">
              <a:spcBef>
                <a:spcPts val="600"/>
              </a:spcBef>
              <a:buFont typeface="Wingdings" panose="05000000000000000000" pitchFamily="2" charset="2"/>
              <a:buChar char="Ø"/>
            </a:pPr>
            <a:r>
              <a:rPr lang="de-CH" sz="1400" dirty="0" smtClean="0"/>
              <a:t>technisches Verständnis</a:t>
            </a:r>
          </a:p>
          <a:p>
            <a:pPr marL="285750" indent="-285750">
              <a:spcBef>
                <a:spcPts val="600"/>
              </a:spcBef>
              <a:buFont typeface="Wingdings" panose="05000000000000000000" pitchFamily="2" charset="2"/>
              <a:buChar char="Ø"/>
            </a:pPr>
            <a:r>
              <a:rPr lang="de-CH" sz="1400" dirty="0" smtClean="0"/>
              <a:t>Umgang mit Kundenreklamationen</a:t>
            </a:r>
            <a:br>
              <a:rPr lang="de-CH" sz="1400" dirty="0" smtClean="0"/>
            </a:br>
            <a:endParaRPr lang="de-CH" sz="1400" dirty="0" smtClean="0"/>
          </a:p>
          <a:p>
            <a:pPr marL="285750" indent="-285750">
              <a:buFont typeface="Wingdings" panose="05000000000000000000" pitchFamily="2" charset="2"/>
              <a:buChar char="Ø"/>
            </a:pPr>
            <a:r>
              <a:rPr lang="de-CH" sz="1400" dirty="0" smtClean="0"/>
              <a:t>Administrative Tätigkeiten: </a:t>
            </a:r>
            <a:br>
              <a:rPr lang="de-CH" sz="1400" dirty="0" smtClean="0"/>
            </a:br>
            <a:r>
              <a:rPr lang="de-CH" sz="1400" dirty="0" smtClean="0"/>
              <a:t>Kalkulationen, Kostenvoranschläge, </a:t>
            </a:r>
            <a:br>
              <a:rPr lang="de-CH" sz="1400" dirty="0" smtClean="0"/>
            </a:br>
            <a:r>
              <a:rPr lang="de-CH" sz="1400" dirty="0" smtClean="0"/>
              <a:t>Aufträge erstellen und abrechnen, </a:t>
            </a:r>
            <a:br>
              <a:rPr lang="de-CH" sz="1400" dirty="0" smtClean="0"/>
            </a:br>
            <a:r>
              <a:rPr lang="de-CH" sz="1400" dirty="0" smtClean="0"/>
              <a:t>Garantien abwickeln</a:t>
            </a:r>
            <a:endParaRPr lang="de-CH" dirty="0" smtClean="0"/>
          </a:p>
        </p:txBody>
      </p:sp>
    </p:spTree>
    <p:extLst>
      <p:ext uri="{BB962C8B-B14F-4D97-AF65-F5344CB8AC3E}">
        <p14:creationId xmlns:p14="http://schemas.microsoft.com/office/powerpoint/2010/main" val="40428566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19" y="1117307"/>
            <a:ext cx="457079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51520" y="3793604"/>
            <a:ext cx="4570793" cy="1420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19" y="3793737"/>
            <a:ext cx="2160241" cy="140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3832" y="326596"/>
            <a:ext cx="8710656" cy="70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932040" y="1117307"/>
            <a:ext cx="4032448" cy="4093428"/>
          </a:xfrm>
          <a:prstGeom prst="rect">
            <a:avLst/>
          </a:prstGeom>
          <a:noFill/>
        </p:spPr>
        <p:txBody>
          <a:bodyPr wrap="square" rtlCol="0">
            <a:spAutoFit/>
          </a:bodyPr>
          <a:lstStyle/>
          <a:p>
            <a:r>
              <a:rPr lang="de-CH" b="1" dirty="0"/>
              <a:t>Kompetenzen </a:t>
            </a:r>
            <a:r>
              <a:rPr lang="de-CH" b="1" dirty="0" smtClean="0"/>
              <a:t>/ Aufgaben</a:t>
            </a:r>
          </a:p>
          <a:p>
            <a:pPr marL="285750" indent="-285750">
              <a:spcBef>
                <a:spcPts val="600"/>
              </a:spcBef>
              <a:buFont typeface="Wingdings" panose="05000000000000000000" pitchFamily="2" charset="2"/>
              <a:buChar char="Ø"/>
            </a:pPr>
            <a:r>
              <a:rPr lang="de-CH" sz="1400" dirty="0" smtClean="0"/>
              <a:t>sehr gutes Auftreten</a:t>
            </a:r>
          </a:p>
          <a:p>
            <a:pPr marL="285750" indent="-285750">
              <a:spcBef>
                <a:spcPts val="600"/>
              </a:spcBef>
              <a:buFont typeface="Wingdings" panose="05000000000000000000" pitchFamily="2" charset="2"/>
              <a:buChar char="Ø"/>
            </a:pPr>
            <a:r>
              <a:rPr lang="de-CH" sz="1400" dirty="0" smtClean="0"/>
              <a:t>gute Produktekenntnisse</a:t>
            </a:r>
          </a:p>
          <a:p>
            <a:pPr marL="285750" indent="-285750">
              <a:spcBef>
                <a:spcPts val="600"/>
              </a:spcBef>
              <a:buFont typeface="Wingdings" panose="05000000000000000000" pitchFamily="2" charset="2"/>
              <a:buChar char="Ø"/>
            </a:pPr>
            <a:r>
              <a:rPr lang="de-CH" sz="1400" dirty="0" smtClean="0"/>
              <a:t>Genaue Bedarfsabklärung</a:t>
            </a:r>
          </a:p>
          <a:p>
            <a:pPr marL="285750" indent="-285750">
              <a:spcBef>
                <a:spcPts val="600"/>
              </a:spcBef>
              <a:buFont typeface="Wingdings" panose="05000000000000000000" pitchFamily="2" charset="2"/>
              <a:buChar char="Ø"/>
            </a:pPr>
            <a:r>
              <a:rPr lang="de-CH" sz="1400" b="1" dirty="0" smtClean="0">
                <a:solidFill>
                  <a:srgbClr val="0070C0"/>
                </a:solidFill>
              </a:rPr>
              <a:t>ausgeprägte Kundenorientierung</a:t>
            </a:r>
          </a:p>
          <a:p>
            <a:pPr marL="285750" indent="-285750">
              <a:spcBef>
                <a:spcPts val="600"/>
              </a:spcBef>
              <a:buFont typeface="Wingdings" panose="05000000000000000000" pitchFamily="2" charset="2"/>
              <a:buChar char="Ø"/>
            </a:pPr>
            <a:r>
              <a:rPr lang="de-CH" sz="1400" dirty="0"/>
              <a:t>p</a:t>
            </a:r>
            <a:r>
              <a:rPr lang="de-CH" sz="1400" dirty="0" smtClean="0"/>
              <a:t>sychologische Kenntnisse</a:t>
            </a:r>
          </a:p>
          <a:p>
            <a:pPr marL="285750" indent="-285750">
              <a:spcBef>
                <a:spcPts val="600"/>
              </a:spcBef>
              <a:buFont typeface="Wingdings" panose="05000000000000000000" pitchFamily="2" charset="2"/>
              <a:buChar char="Ø"/>
            </a:pPr>
            <a:r>
              <a:rPr lang="de-CH" sz="1400" b="1" dirty="0" smtClean="0">
                <a:solidFill>
                  <a:srgbClr val="0070C0"/>
                </a:solidFill>
              </a:rPr>
              <a:t>beraten: </a:t>
            </a:r>
            <a:r>
              <a:rPr lang="de-CH" sz="1400" dirty="0" smtClean="0">
                <a:solidFill>
                  <a:srgbClr val="0070C0"/>
                </a:solidFill>
              </a:rPr>
              <a:t>Produkt, Mobilität, Finanzierungen, Versicherungen</a:t>
            </a:r>
          </a:p>
          <a:p>
            <a:pPr marL="285750" indent="-285750">
              <a:spcBef>
                <a:spcPts val="600"/>
              </a:spcBef>
              <a:buFont typeface="Wingdings" panose="05000000000000000000" pitchFamily="2" charset="2"/>
              <a:buChar char="Ø"/>
            </a:pPr>
            <a:r>
              <a:rPr lang="de-CH" sz="1400" b="1" dirty="0" smtClean="0">
                <a:solidFill>
                  <a:srgbClr val="0070C0"/>
                </a:solidFill>
              </a:rPr>
              <a:t>Abschlussstärke / Verkaufstechnik</a:t>
            </a:r>
          </a:p>
          <a:p>
            <a:pPr marL="285750" indent="-285750">
              <a:spcBef>
                <a:spcPts val="600"/>
              </a:spcBef>
              <a:buFont typeface="Wingdings" panose="05000000000000000000" pitchFamily="2" charset="2"/>
              <a:buChar char="Ø"/>
            </a:pPr>
            <a:r>
              <a:rPr lang="de-CH" sz="1400" dirty="0" smtClean="0"/>
              <a:t>Marketingkenntnisse</a:t>
            </a:r>
          </a:p>
          <a:p>
            <a:pPr marL="285750" indent="-285750">
              <a:spcBef>
                <a:spcPts val="600"/>
              </a:spcBef>
              <a:buFont typeface="Wingdings" panose="05000000000000000000" pitchFamily="2" charset="2"/>
              <a:buChar char="Ø"/>
            </a:pPr>
            <a:r>
              <a:rPr lang="de-CH" sz="1400" dirty="0"/>
              <a:t>a</a:t>
            </a:r>
            <a:r>
              <a:rPr lang="de-CH" sz="1400" dirty="0" smtClean="0"/>
              <a:t>dministrative Fähigkeiten</a:t>
            </a:r>
          </a:p>
          <a:p>
            <a:pPr marL="285750" indent="-285750">
              <a:spcBef>
                <a:spcPts val="600"/>
              </a:spcBef>
              <a:buFont typeface="Wingdings" panose="05000000000000000000" pitchFamily="2" charset="2"/>
              <a:buChar char="Ø"/>
            </a:pPr>
            <a:r>
              <a:rPr lang="de-CH" sz="1400" dirty="0" smtClean="0"/>
              <a:t>kalkulieren </a:t>
            </a:r>
          </a:p>
          <a:p>
            <a:pPr marL="285750" indent="-285750">
              <a:spcBef>
                <a:spcPts val="600"/>
              </a:spcBef>
              <a:buFont typeface="Wingdings" panose="05000000000000000000" pitchFamily="2" charset="2"/>
              <a:buChar char="Ø"/>
            </a:pPr>
            <a:r>
              <a:rPr lang="de-CH" sz="1400" dirty="0" smtClean="0"/>
              <a:t>Flexibilität</a:t>
            </a:r>
          </a:p>
          <a:p>
            <a:pPr marL="285750" indent="-285750">
              <a:spcBef>
                <a:spcPts val="600"/>
              </a:spcBef>
              <a:buFont typeface="Wingdings" panose="05000000000000000000" pitchFamily="2" charset="2"/>
              <a:buChar char="Ø"/>
            </a:pPr>
            <a:r>
              <a:rPr lang="de-CH" sz="1400" dirty="0" smtClean="0"/>
              <a:t>organisieren</a:t>
            </a:r>
            <a:endParaRPr lang="de-CH" sz="1400" dirty="0"/>
          </a:p>
        </p:txBody>
      </p:sp>
    </p:spTree>
    <p:extLst>
      <p:ext uri="{BB962C8B-B14F-4D97-AF65-F5344CB8AC3E}">
        <p14:creationId xmlns:p14="http://schemas.microsoft.com/office/powerpoint/2010/main" val="18935037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ChangeArrowheads="1"/>
          </p:cNvSpPr>
          <p:nvPr/>
        </p:nvSpPr>
        <p:spPr bwMode="auto">
          <a:xfrm>
            <a:off x="3744060" y="1620574"/>
            <a:ext cx="2167303" cy="33182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4299" tIns="27149" rIns="54299" bIns="27149">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DE" altLang="de-DE">
              <a:latin typeface="Times" pitchFamily="18"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3337553"/>
            <a:ext cx="2856670" cy="186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4219" y="1057300"/>
            <a:ext cx="4295775" cy="22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4219" y="353559"/>
            <a:ext cx="8904285" cy="64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716016" y="1002415"/>
            <a:ext cx="4248472" cy="3862596"/>
          </a:xfrm>
          <a:prstGeom prst="rect">
            <a:avLst/>
          </a:prstGeom>
          <a:noFill/>
        </p:spPr>
        <p:txBody>
          <a:bodyPr wrap="square" rtlCol="0">
            <a:spAutoFit/>
          </a:bodyPr>
          <a:lstStyle/>
          <a:p>
            <a:r>
              <a:rPr lang="de-CH" b="1" dirty="0"/>
              <a:t>Kompetenzen </a:t>
            </a:r>
            <a:r>
              <a:rPr lang="de-CH" b="1" dirty="0" smtClean="0"/>
              <a:t>/ Aufgaben</a:t>
            </a:r>
          </a:p>
          <a:p>
            <a:pPr marL="285750" indent="-285750">
              <a:spcBef>
                <a:spcPts val="600"/>
              </a:spcBef>
              <a:buFont typeface="Wingdings" panose="05000000000000000000" pitchFamily="2" charset="2"/>
              <a:buChar char="Ø"/>
            </a:pPr>
            <a:r>
              <a:rPr lang="de-CH" sz="1400" dirty="0" smtClean="0"/>
              <a:t>Führung der Bereiche Verkauf, Kundendienst, Werkstatt, Ersatzteillager, Finanzen, Administration und Personal</a:t>
            </a:r>
          </a:p>
          <a:p>
            <a:pPr marL="285750" indent="-285750">
              <a:spcBef>
                <a:spcPts val="600"/>
              </a:spcBef>
              <a:buFont typeface="Wingdings" panose="05000000000000000000" pitchFamily="2" charset="2"/>
              <a:buChar char="Ø"/>
            </a:pPr>
            <a:r>
              <a:rPr lang="de-CH" sz="1400" b="1" dirty="0">
                <a:solidFill>
                  <a:srgbClr val="0070C0"/>
                </a:solidFill>
              </a:rPr>
              <a:t>Unternehmerisches </a:t>
            </a:r>
            <a:r>
              <a:rPr lang="de-CH" sz="1400" b="1" dirty="0" smtClean="0">
                <a:solidFill>
                  <a:srgbClr val="0070C0"/>
                </a:solidFill>
              </a:rPr>
              <a:t>Denken </a:t>
            </a:r>
            <a:r>
              <a:rPr lang="de-CH" sz="1400" b="1" dirty="0">
                <a:solidFill>
                  <a:srgbClr val="0070C0"/>
                </a:solidFill>
              </a:rPr>
              <a:t>und H</a:t>
            </a:r>
            <a:r>
              <a:rPr lang="de-CH" sz="1400" b="1" dirty="0" smtClean="0">
                <a:solidFill>
                  <a:srgbClr val="0070C0"/>
                </a:solidFill>
              </a:rPr>
              <a:t>andeln</a:t>
            </a:r>
          </a:p>
          <a:p>
            <a:pPr marL="285750" indent="-285750">
              <a:spcBef>
                <a:spcPts val="600"/>
              </a:spcBef>
              <a:buFont typeface="Wingdings" panose="05000000000000000000" pitchFamily="2" charset="2"/>
              <a:buChar char="Ø"/>
            </a:pPr>
            <a:r>
              <a:rPr lang="de-CH" sz="1400" dirty="0" smtClean="0"/>
              <a:t>Marktpotential erkennen</a:t>
            </a:r>
          </a:p>
          <a:p>
            <a:pPr marL="285750" indent="-285750">
              <a:spcBef>
                <a:spcPts val="600"/>
              </a:spcBef>
              <a:buFont typeface="Wingdings" panose="05000000000000000000" pitchFamily="2" charset="2"/>
              <a:buChar char="Ø"/>
            </a:pPr>
            <a:r>
              <a:rPr lang="de-CH" sz="1400" dirty="0" smtClean="0"/>
              <a:t>Strategien entwickeln und umsetzen</a:t>
            </a:r>
          </a:p>
          <a:p>
            <a:pPr marL="285750" indent="-285750">
              <a:spcBef>
                <a:spcPts val="600"/>
              </a:spcBef>
              <a:buFont typeface="Wingdings" panose="05000000000000000000" pitchFamily="2" charset="2"/>
              <a:buChar char="Ø"/>
            </a:pPr>
            <a:r>
              <a:rPr lang="de-CH" sz="1400" dirty="0" smtClean="0"/>
              <a:t>Struktur und Organisation für erfolgreiches </a:t>
            </a:r>
            <a:r>
              <a:rPr lang="de-CH" sz="1400" dirty="0" err="1" smtClean="0"/>
              <a:t>Sales</a:t>
            </a:r>
            <a:r>
              <a:rPr lang="de-CH" sz="1400" dirty="0" smtClean="0"/>
              <a:t> und </a:t>
            </a:r>
            <a:r>
              <a:rPr lang="de-CH" sz="1400" dirty="0" err="1" smtClean="0"/>
              <a:t>Aftersales</a:t>
            </a:r>
            <a:r>
              <a:rPr lang="de-CH" sz="1400" dirty="0" smtClean="0"/>
              <a:t> Geschäft sicherstellen</a:t>
            </a:r>
          </a:p>
          <a:p>
            <a:pPr marL="285750" indent="-285750">
              <a:spcBef>
                <a:spcPts val="600"/>
              </a:spcBef>
              <a:buFont typeface="Wingdings" panose="05000000000000000000" pitchFamily="2" charset="2"/>
              <a:buChar char="Ø"/>
            </a:pPr>
            <a:r>
              <a:rPr lang="de-CH" sz="1400" dirty="0" smtClean="0"/>
              <a:t>Mitarbeiter- sowie Kundenzufriedenheit und Qualität</a:t>
            </a:r>
          </a:p>
          <a:p>
            <a:pPr marL="285750" indent="-285750">
              <a:spcBef>
                <a:spcPts val="600"/>
              </a:spcBef>
              <a:buFont typeface="Wingdings" panose="05000000000000000000" pitchFamily="2" charset="2"/>
              <a:buChar char="Ø"/>
            </a:pPr>
            <a:r>
              <a:rPr lang="de-CH" sz="1400" dirty="0" smtClean="0"/>
              <a:t>Gesamt Budget- und Ergebnisverantwortung</a:t>
            </a:r>
          </a:p>
          <a:p>
            <a:pPr marL="285750" indent="-285750">
              <a:spcBef>
                <a:spcPts val="600"/>
              </a:spcBef>
              <a:buFont typeface="Wingdings" panose="05000000000000000000" pitchFamily="2" charset="2"/>
              <a:buChar char="Ø"/>
            </a:pPr>
            <a:endParaRPr lang="de-CH" sz="1400" dirty="0" smtClean="0"/>
          </a:p>
          <a:p>
            <a:pPr marL="285750" indent="-285750">
              <a:spcBef>
                <a:spcPts val="600"/>
              </a:spcBef>
              <a:buFont typeface="Wingdings" panose="05000000000000000000" pitchFamily="2" charset="2"/>
              <a:buChar char="Ø"/>
            </a:pPr>
            <a:r>
              <a:rPr lang="de-CH" sz="1400" b="1" dirty="0" smtClean="0">
                <a:solidFill>
                  <a:srgbClr val="0070C0"/>
                </a:solidFill>
              </a:rPr>
              <a:t>Führungsaufgabe</a:t>
            </a:r>
            <a:endParaRPr lang="de-CH" b="1" dirty="0" smtClean="0">
              <a:solidFill>
                <a:srgbClr val="0070C0"/>
              </a:solidFill>
            </a:endParaRPr>
          </a:p>
        </p:txBody>
      </p:sp>
    </p:spTree>
    <p:extLst>
      <p:ext uri="{BB962C8B-B14F-4D97-AF65-F5344CB8AC3E}">
        <p14:creationId xmlns:p14="http://schemas.microsoft.com/office/powerpoint/2010/main" val="238575443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Elektronischer Eignungstest für technische Grundbildungen</a:t>
            </a:r>
          </a:p>
        </p:txBody>
      </p:sp>
      <p:pic>
        <p:nvPicPr>
          <p:cNvPr id="4" name="Inhaltsplatzhalter 5"/>
          <p:cNvPicPr>
            <a:picLocks noChangeAspect="1"/>
          </p:cNvPicPr>
          <p:nvPr/>
        </p:nvPicPr>
        <p:blipFill rotWithShape="1">
          <a:blip r:embed="rId2" cstate="email">
            <a:extLst>
              <a:ext uri="{28A0092B-C50C-407E-A947-70E740481C1C}">
                <a14:useLocalDpi xmlns:a14="http://schemas.microsoft.com/office/drawing/2010/main"/>
              </a:ext>
            </a:extLst>
          </a:blip>
          <a:srcRect l="-1100"/>
          <a:stretch/>
        </p:blipFill>
        <p:spPr bwMode="auto">
          <a:xfrm>
            <a:off x="5076055" y="1988062"/>
            <a:ext cx="3610721" cy="238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1"/>
          <p:cNvSpPr txBox="1">
            <a:spLocks/>
          </p:cNvSpPr>
          <p:nvPr/>
        </p:nvSpPr>
        <p:spPr>
          <a:xfrm>
            <a:off x="452775" y="1489348"/>
            <a:ext cx="4916852" cy="3708413"/>
          </a:xfrm>
          <a:prstGeom prst="rect">
            <a:avLst/>
          </a:prstGeom>
        </p:spPr>
        <p:txBody>
          <a:bodyPr/>
          <a:lstStyle>
            <a:lvl1pPr algn="l" rtl="0" eaLnBrk="1" fontAlgn="base" hangingPunct="1">
              <a:spcBef>
                <a:spcPct val="20000"/>
              </a:spcBef>
              <a:spcAft>
                <a:spcPct val="0"/>
              </a:spcAft>
              <a:buFont typeface="Arial" charset="0"/>
              <a:defRPr sz="1400">
                <a:solidFill>
                  <a:schemeClr val="tx1"/>
                </a:solidFill>
                <a:latin typeface="+mn-lt"/>
                <a:ea typeface="ＭＳ Ｐゴシック" pitchFamily="63" charset="-128"/>
                <a:cs typeface="ＭＳ Ｐゴシック" pitchFamily="63" charset="-128"/>
              </a:defRPr>
            </a:lvl1pPr>
            <a:lvl2pPr marL="674688"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2pPr>
            <a:lvl3pPr marL="107950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3pPr>
            <a:lvl4pPr marL="1450975"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4pPr>
            <a:lvl5pPr marL="182245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5pPr>
            <a:lvl6pPr marL="2228690"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6pPr>
            <a:lvl7pPr marL="2633906"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7pPr>
            <a:lvl8pPr marL="3039123"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8pPr>
            <a:lvl9pPr marL="3444339"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9pPr>
          </a:lstStyle>
          <a:p>
            <a:pPr>
              <a:lnSpc>
                <a:spcPct val="150000"/>
              </a:lnSpc>
            </a:pPr>
            <a:r>
              <a:rPr lang="de-CH" altLang="de-DE" b="1" kern="0" dirty="0" smtClean="0">
                <a:latin typeface="Arial" charset="0"/>
              </a:rPr>
              <a:t>24 Standorte und 17 Sektionen</a:t>
            </a:r>
          </a:p>
          <a:p>
            <a:pPr>
              <a:lnSpc>
                <a:spcPct val="150000"/>
              </a:lnSpc>
            </a:pPr>
            <a:r>
              <a:rPr lang="de-CH" kern="0" dirty="0" smtClean="0"/>
              <a:t/>
            </a:r>
            <a:br>
              <a:rPr lang="de-CH" kern="0" dirty="0" smtClean="0"/>
            </a:br>
            <a:r>
              <a:rPr lang="de-CH" kern="0" dirty="0" smtClean="0"/>
              <a:t> </a:t>
            </a:r>
          </a:p>
          <a:p>
            <a:pPr>
              <a:lnSpc>
                <a:spcPct val="150000"/>
              </a:lnSpc>
              <a:buFont typeface="Wingdings" panose="05000000000000000000" pitchFamily="2" charset="2"/>
              <a:buChar char="ü"/>
            </a:pPr>
            <a:endParaRPr lang="de-CH" kern="0" dirty="0" smtClean="0"/>
          </a:p>
          <a:p>
            <a:pPr algn="r">
              <a:lnSpc>
                <a:spcPct val="150000"/>
              </a:lnSpc>
            </a:pPr>
            <a:endParaRPr lang="de-CH" b="1" kern="0" dirty="0" smtClean="0">
              <a:solidFill>
                <a:srgbClr val="FF0000"/>
              </a:solidFill>
            </a:endParaRPr>
          </a:p>
          <a:p>
            <a:pPr algn="r">
              <a:lnSpc>
                <a:spcPct val="150000"/>
              </a:lnSpc>
            </a:pPr>
            <a:endParaRPr lang="de-CH" b="1" kern="0" dirty="0" smtClean="0">
              <a:solidFill>
                <a:srgbClr val="FF0000"/>
              </a:solidFill>
            </a:endParaRPr>
          </a:p>
          <a:p>
            <a:pPr algn="r">
              <a:lnSpc>
                <a:spcPct val="150000"/>
              </a:lnSpc>
            </a:pPr>
            <a:endParaRPr lang="de-CH" b="1" kern="0" dirty="0">
              <a:solidFill>
                <a:srgbClr val="FF0000"/>
              </a:solidFill>
            </a:endParaRPr>
          </a:p>
          <a:p>
            <a:pPr algn="r">
              <a:lnSpc>
                <a:spcPct val="150000"/>
              </a:lnSpc>
            </a:pPr>
            <a:endParaRPr lang="de-CH" b="1" kern="0" dirty="0" smtClean="0">
              <a:solidFill>
                <a:srgbClr val="FF0000"/>
              </a:solidFill>
            </a:endParaRPr>
          </a:p>
          <a:p>
            <a:pPr algn="r">
              <a:lnSpc>
                <a:spcPct val="150000"/>
              </a:lnSpc>
            </a:pPr>
            <a:endParaRPr lang="de-CH" b="1" kern="0" dirty="0">
              <a:solidFill>
                <a:srgbClr val="FF0000"/>
              </a:solidFill>
            </a:endParaRPr>
          </a:p>
          <a:p>
            <a:pPr algn="r">
              <a:lnSpc>
                <a:spcPct val="150000"/>
              </a:lnSpc>
            </a:pPr>
            <a:r>
              <a:rPr lang="de-CH" b="1" kern="0" dirty="0" smtClean="0">
                <a:solidFill>
                  <a:srgbClr val="FF0000"/>
                </a:solidFill>
              </a:rPr>
              <a:t>www.agvs-eignungstest.ch</a:t>
            </a:r>
            <a:endParaRPr lang="de-CH" b="1" kern="0" dirty="0">
              <a:solidFill>
                <a:srgbClr val="FF0000"/>
              </a:solidFill>
            </a:endParaRPr>
          </a:p>
        </p:txBody>
      </p:sp>
      <p:pic>
        <p:nvPicPr>
          <p:cNvPr id="6" name="char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545" y="1993404"/>
            <a:ext cx="3848830" cy="2376264"/>
          </a:xfrm>
          <a:prstGeom prst="rect">
            <a:avLst/>
          </a:prstGeom>
        </p:spPr>
      </p:pic>
    </p:spTree>
    <p:extLst>
      <p:ext uri="{BB962C8B-B14F-4D97-AF65-F5344CB8AC3E}">
        <p14:creationId xmlns:p14="http://schemas.microsoft.com/office/powerpoint/2010/main" val="2795412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19" name="Group 3"/>
          <p:cNvGrpSpPr>
            <a:grpSpLocks/>
          </p:cNvGrpSpPr>
          <p:nvPr/>
        </p:nvGrpSpPr>
        <p:grpSpPr bwMode="auto">
          <a:xfrm>
            <a:off x="3543300" y="1690688"/>
            <a:ext cx="6698274" cy="369332"/>
            <a:chOff x="0" y="4536"/>
            <a:chExt cx="4219" cy="369332"/>
          </a:xfrm>
        </p:grpSpPr>
        <p:sp>
          <p:nvSpPr>
            <p:cNvPr id="9230"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31" name="Group 5"/>
            <p:cNvGrpSpPr>
              <a:grpSpLocks/>
            </p:cNvGrpSpPr>
            <p:nvPr/>
          </p:nvGrpSpPr>
          <p:grpSpPr bwMode="auto">
            <a:xfrm>
              <a:off x="0" y="4536"/>
              <a:ext cx="3234" cy="369332"/>
              <a:chOff x="0" y="4536"/>
              <a:chExt cx="3234" cy="369332"/>
            </a:xfrm>
          </p:grpSpPr>
          <p:sp>
            <p:nvSpPr>
              <p:cNvPr id="9232"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33"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9220" name="Group 8"/>
          <p:cNvGrpSpPr>
            <a:grpSpLocks/>
          </p:cNvGrpSpPr>
          <p:nvPr/>
        </p:nvGrpSpPr>
        <p:grpSpPr bwMode="auto">
          <a:xfrm>
            <a:off x="2457450" y="1639094"/>
            <a:ext cx="6698273" cy="369332"/>
            <a:chOff x="0" y="4536"/>
            <a:chExt cx="4219" cy="369332"/>
          </a:xfrm>
        </p:grpSpPr>
        <p:sp>
          <p:nvSpPr>
            <p:cNvPr id="9226"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27" name="Group 10"/>
            <p:cNvGrpSpPr>
              <a:grpSpLocks/>
            </p:cNvGrpSpPr>
            <p:nvPr/>
          </p:nvGrpSpPr>
          <p:grpSpPr bwMode="auto">
            <a:xfrm>
              <a:off x="0" y="4536"/>
              <a:ext cx="3234" cy="369332"/>
              <a:chOff x="0" y="4536"/>
              <a:chExt cx="3234" cy="369332"/>
            </a:xfrm>
          </p:grpSpPr>
          <p:sp>
            <p:nvSpPr>
              <p:cNvPr id="9228"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29"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9222" name="Text Box 16"/>
          <p:cNvSpPr txBox="1">
            <a:spLocks noChangeArrowheads="1"/>
          </p:cNvSpPr>
          <p:nvPr/>
        </p:nvSpPr>
        <p:spPr bwMode="auto">
          <a:xfrm>
            <a:off x="539552" y="447412"/>
            <a:ext cx="5760427"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dirty="0" smtClean="0">
                <a:solidFill>
                  <a:srgbClr val="FF0000"/>
                </a:solidFill>
              </a:rPr>
              <a:t>Mobilität</a:t>
            </a:r>
            <a:endParaRPr lang="de-DE" altLang="de-DE" b="1" dirty="0">
              <a:solidFill>
                <a:srgbClr val="FF0000"/>
              </a:solidFill>
            </a:endParaRPr>
          </a:p>
          <a:p>
            <a:pPr>
              <a:spcBef>
                <a:spcPct val="0"/>
              </a:spcBef>
            </a:pPr>
            <a:endParaRPr lang="de-DE" altLang="de-DE" b="1" dirty="0">
              <a:latin typeface="Verdana" pitchFamily="34" charset="0"/>
            </a:endParaRPr>
          </a:p>
        </p:txBody>
      </p:sp>
      <p:sp>
        <p:nvSpPr>
          <p:cNvPr id="9223" name="Rectangle 17"/>
          <p:cNvSpPr>
            <a:spLocks noChangeArrowheads="1"/>
          </p:cNvSpPr>
          <p:nvPr/>
        </p:nvSpPr>
        <p:spPr bwMode="auto">
          <a:xfrm>
            <a:off x="6875585" y="3647282"/>
            <a:ext cx="2618643"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DE" altLang="de-DE" b="1"/>
              <a:t>Sich leiten lassen</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3555"/>
            <a:ext cx="9144000" cy="3177943"/>
          </a:xfrm>
          <a:prstGeom prst="rect">
            <a:avLst/>
          </a:prstGeom>
        </p:spPr>
      </p:pic>
    </p:spTree>
    <p:extLst>
      <p:ext uri="{BB962C8B-B14F-4D97-AF65-F5344CB8AC3E}">
        <p14:creationId xmlns:p14="http://schemas.microsoft.com/office/powerpoint/2010/main" val="112980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4340" name="Group 4"/>
          <p:cNvGrpSpPr>
            <a:grpSpLocks/>
          </p:cNvGrpSpPr>
          <p:nvPr/>
        </p:nvGrpSpPr>
        <p:grpSpPr bwMode="auto">
          <a:xfrm>
            <a:off x="3543300" y="1690688"/>
            <a:ext cx="6698274" cy="369332"/>
            <a:chOff x="0" y="4536"/>
            <a:chExt cx="4219" cy="369332"/>
          </a:xfrm>
        </p:grpSpPr>
        <p:sp>
          <p:nvSpPr>
            <p:cNvPr id="14343" name="Rectangle 5"/>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4344" name="Group 6"/>
            <p:cNvGrpSpPr>
              <a:grpSpLocks/>
            </p:cNvGrpSpPr>
            <p:nvPr/>
          </p:nvGrpSpPr>
          <p:grpSpPr bwMode="auto">
            <a:xfrm>
              <a:off x="0" y="4536"/>
              <a:ext cx="3234" cy="369332"/>
              <a:chOff x="0" y="4536"/>
              <a:chExt cx="3234" cy="369332"/>
            </a:xfrm>
          </p:grpSpPr>
          <p:sp>
            <p:nvSpPr>
              <p:cNvPr id="14345"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4346" name="Rectangle 8"/>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14341" name="Rectangle 9"/>
          <p:cNvSpPr>
            <a:spLocks noChangeArrowheads="1"/>
          </p:cNvSpPr>
          <p:nvPr/>
        </p:nvSpPr>
        <p:spPr bwMode="auto">
          <a:xfrm>
            <a:off x="395536" y="393379"/>
            <a:ext cx="787790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spcBef>
                <a:spcPct val="0"/>
              </a:spcBef>
            </a:pPr>
            <a:r>
              <a:rPr lang="de-DE" altLang="de-DE" sz="2200" b="1" dirty="0">
                <a:solidFill>
                  <a:srgbClr val="FF0000"/>
                </a:solidFill>
              </a:rPr>
              <a:t>Verkehrslenkungs- und Informationssysteme</a:t>
            </a:r>
            <a:r>
              <a:rPr lang="de-DE" altLang="de-DE" sz="2200" b="1" dirty="0"/>
              <a:t/>
            </a:r>
            <a:br>
              <a:rPr lang="de-DE" altLang="de-DE" sz="2200" b="1" dirty="0"/>
            </a:br>
            <a:endParaRPr lang="de-CH" altLang="de-DE" sz="2200" b="1" dirty="0"/>
          </a:p>
        </p:txBody>
      </p:sp>
      <p:sp>
        <p:nvSpPr>
          <p:cNvPr id="14342" name="Rectangle 10"/>
          <p:cNvSpPr>
            <a:spLocks noChangeArrowheads="1"/>
          </p:cNvSpPr>
          <p:nvPr/>
        </p:nvSpPr>
        <p:spPr bwMode="auto">
          <a:xfrm>
            <a:off x="6144358" y="2857501"/>
            <a:ext cx="2999642" cy="124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CH" altLang="de-DE" b="1"/>
              <a:t>Autos kommunizieren miteinander</a:t>
            </a:r>
            <a:r>
              <a:rPr lang="de-DE" altLang="de-DE" b="1"/>
              <a:t> </a:t>
            </a: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646" y="1489348"/>
            <a:ext cx="5467498" cy="3643970"/>
          </a:xfrm>
          <a:prstGeom prst="rect">
            <a:avLst/>
          </a:prstGeom>
        </p:spPr>
      </p:pic>
    </p:spTree>
    <p:extLst>
      <p:ext uri="{BB962C8B-B14F-4D97-AF65-F5344CB8AC3E}">
        <p14:creationId xmlns:p14="http://schemas.microsoft.com/office/powerpoint/2010/main" val="11749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195" name="Group 3"/>
          <p:cNvGrpSpPr>
            <a:grpSpLocks/>
          </p:cNvGrpSpPr>
          <p:nvPr/>
        </p:nvGrpSpPr>
        <p:grpSpPr bwMode="auto">
          <a:xfrm>
            <a:off x="3543300" y="1690688"/>
            <a:ext cx="6698274" cy="369332"/>
            <a:chOff x="0" y="4536"/>
            <a:chExt cx="4219" cy="369332"/>
          </a:xfrm>
        </p:grpSpPr>
        <p:sp>
          <p:nvSpPr>
            <p:cNvPr id="820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205" name="Group 5"/>
            <p:cNvGrpSpPr>
              <a:grpSpLocks/>
            </p:cNvGrpSpPr>
            <p:nvPr/>
          </p:nvGrpSpPr>
          <p:grpSpPr bwMode="auto">
            <a:xfrm>
              <a:off x="0" y="4536"/>
              <a:ext cx="3234" cy="369332"/>
              <a:chOff x="0" y="4536"/>
              <a:chExt cx="3234" cy="369332"/>
            </a:xfrm>
          </p:grpSpPr>
          <p:sp>
            <p:nvSpPr>
              <p:cNvPr id="820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820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8196" name="Group 8"/>
          <p:cNvGrpSpPr>
            <a:grpSpLocks/>
          </p:cNvGrpSpPr>
          <p:nvPr/>
        </p:nvGrpSpPr>
        <p:grpSpPr bwMode="auto">
          <a:xfrm>
            <a:off x="2457450" y="1639094"/>
            <a:ext cx="6698273" cy="369332"/>
            <a:chOff x="0" y="4536"/>
            <a:chExt cx="4219" cy="369332"/>
          </a:xfrm>
        </p:grpSpPr>
        <p:sp>
          <p:nvSpPr>
            <p:cNvPr id="820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201" name="Group 10"/>
            <p:cNvGrpSpPr>
              <a:grpSpLocks/>
            </p:cNvGrpSpPr>
            <p:nvPr/>
          </p:nvGrpSpPr>
          <p:grpSpPr bwMode="auto">
            <a:xfrm>
              <a:off x="0" y="4536"/>
              <a:ext cx="3234" cy="369332"/>
              <a:chOff x="0" y="4536"/>
              <a:chExt cx="3234" cy="369332"/>
            </a:xfrm>
          </p:grpSpPr>
          <p:sp>
            <p:nvSpPr>
              <p:cNvPr id="820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820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8198" name="Text Box 14"/>
          <p:cNvSpPr txBox="1">
            <a:spLocks noChangeArrowheads="1"/>
          </p:cNvSpPr>
          <p:nvPr/>
        </p:nvSpPr>
        <p:spPr bwMode="auto">
          <a:xfrm>
            <a:off x="395536" y="401563"/>
            <a:ext cx="5760427"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dirty="0">
                <a:solidFill>
                  <a:srgbClr val="FF0000"/>
                </a:solidFill>
              </a:rPr>
              <a:t>Alternative Antriebssysteme</a:t>
            </a:r>
            <a:br>
              <a:rPr lang="de-DE" altLang="de-DE" b="1" dirty="0">
                <a:solidFill>
                  <a:srgbClr val="FF0000"/>
                </a:solidFill>
              </a:rPr>
            </a:br>
            <a:r>
              <a:rPr lang="de-DE" altLang="de-DE" b="1" dirty="0">
                <a:solidFill>
                  <a:srgbClr val="FF0000"/>
                </a:solidFill>
              </a:rPr>
              <a:t>Brennstoffzelle</a:t>
            </a: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59" y="1037396"/>
            <a:ext cx="6537478" cy="4358319"/>
          </a:xfrm>
          <a:prstGeom prst="rect">
            <a:avLst/>
          </a:prstGeom>
        </p:spPr>
      </p:pic>
      <p:sp>
        <p:nvSpPr>
          <p:cNvPr id="8199" name="Rectangle 15"/>
          <p:cNvSpPr>
            <a:spLocks noChangeArrowheads="1"/>
          </p:cNvSpPr>
          <p:nvPr/>
        </p:nvSpPr>
        <p:spPr bwMode="auto">
          <a:xfrm>
            <a:off x="5524785" y="3361556"/>
            <a:ext cx="3075842"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dirty="0">
                <a:solidFill>
                  <a:schemeClr val="bg1"/>
                </a:solidFill>
              </a:rPr>
              <a:t/>
            </a:r>
            <a:br>
              <a:rPr lang="de-DE" altLang="de-DE" b="1" dirty="0">
                <a:solidFill>
                  <a:schemeClr val="bg1"/>
                </a:solidFill>
              </a:rPr>
            </a:br>
            <a:r>
              <a:rPr lang="de-DE" altLang="de-DE" b="1" dirty="0"/>
              <a:t>Eigenes Kraftwerk an Bord.</a:t>
            </a:r>
          </a:p>
        </p:txBody>
      </p:sp>
    </p:spTree>
    <p:extLst>
      <p:ext uri="{BB962C8B-B14F-4D97-AF65-F5344CB8AC3E}">
        <p14:creationId xmlns:p14="http://schemas.microsoft.com/office/powerpoint/2010/main" val="2464065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59" name="Group 3"/>
          <p:cNvGrpSpPr>
            <a:grpSpLocks/>
          </p:cNvGrpSpPr>
          <p:nvPr/>
        </p:nvGrpSpPr>
        <p:grpSpPr bwMode="auto">
          <a:xfrm>
            <a:off x="3543300" y="1690688"/>
            <a:ext cx="6698274" cy="369332"/>
            <a:chOff x="0" y="4536"/>
            <a:chExt cx="4219" cy="369332"/>
          </a:xfrm>
        </p:grpSpPr>
        <p:sp>
          <p:nvSpPr>
            <p:cNvPr id="19468"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69" name="Group 5"/>
            <p:cNvGrpSpPr>
              <a:grpSpLocks/>
            </p:cNvGrpSpPr>
            <p:nvPr/>
          </p:nvGrpSpPr>
          <p:grpSpPr bwMode="auto">
            <a:xfrm>
              <a:off x="0" y="4536"/>
              <a:ext cx="3234" cy="369332"/>
              <a:chOff x="0" y="4536"/>
              <a:chExt cx="3234" cy="369332"/>
            </a:xfrm>
          </p:grpSpPr>
          <p:sp>
            <p:nvSpPr>
              <p:cNvPr id="19470"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9471"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9460" name="Group 8"/>
          <p:cNvGrpSpPr>
            <a:grpSpLocks/>
          </p:cNvGrpSpPr>
          <p:nvPr/>
        </p:nvGrpSpPr>
        <p:grpSpPr bwMode="auto">
          <a:xfrm>
            <a:off x="2457450" y="1639094"/>
            <a:ext cx="6698273" cy="369332"/>
            <a:chOff x="0" y="4536"/>
            <a:chExt cx="4219" cy="369332"/>
          </a:xfrm>
        </p:grpSpPr>
        <p:sp>
          <p:nvSpPr>
            <p:cNvPr id="19464"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65" name="Group 10"/>
            <p:cNvGrpSpPr>
              <a:grpSpLocks/>
            </p:cNvGrpSpPr>
            <p:nvPr/>
          </p:nvGrpSpPr>
          <p:grpSpPr bwMode="auto">
            <a:xfrm>
              <a:off x="0" y="4536"/>
              <a:ext cx="3234" cy="369332"/>
              <a:chOff x="0" y="4536"/>
              <a:chExt cx="3234" cy="369332"/>
            </a:xfrm>
          </p:grpSpPr>
          <p:sp>
            <p:nvSpPr>
              <p:cNvPr id="19466"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9467"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19461"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486" y="985292"/>
            <a:ext cx="6016869"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Text Box 14"/>
          <p:cNvSpPr txBox="1">
            <a:spLocks noChangeArrowheads="1"/>
          </p:cNvSpPr>
          <p:nvPr/>
        </p:nvSpPr>
        <p:spPr bwMode="auto">
          <a:xfrm>
            <a:off x="562708" y="444501"/>
            <a:ext cx="5760427" cy="42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sz="2200" b="1">
                <a:solidFill>
                  <a:srgbClr val="FF0000"/>
                </a:solidFill>
              </a:rPr>
              <a:t>Werkstatt der Zukunft</a:t>
            </a:r>
          </a:p>
        </p:txBody>
      </p:sp>
      <p:sp>
        <p:nvSpPr>
          <p:cNvPr id="19463" name="Rectangle 15"/>
          <p:cNvSpPr>
            <a:spLocks noChangeArrowheads="1"/>
          </p:cNvSpPr>
          <p:nvPr/>
        </p:nvSpPr>
        <p:spPr bwMode="auto">
          <a:xfrm>
            <a:off x="6451355" y="1823760"/>
            <a:ext cx="3103554" cy="19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dirty="0"/>
              <a:t>Dem </a:t>
            </a:r>
            <a:r>
              <a:rPr lang="de-DE" altLang="de-DE" b="1" dirty="0" smtClean="0"/>
              <a:t>intern vernetzten </a:t>
            </a:r>
            <a:r>
              <a:rPr lang="de-DE" altLang="de-DE" b="1" dirty="0"/>
              <a:t/>
            </a:r>
            <a:br>
              <a:rPr lang="de-DE" altLang="de-DE" b="1" dirty="0"/>
            </a:br>
            <a:r>
              <a:rPr lang="de-DE" altLang="de-DE" b="1" dirty="0"/>
              <a:t>Auto folgt </a:t>
            </a:r>
            <a:r>
              <a:rPr lang="de-DE" altLang="de-DE" b="1" dirty="0" smtClean="0"/>
              <a:t>der </a:t>
            </a:r>
            <a:r>
              <a:rPr lang="de-DE" altLang="de-DE" b="1" dirty="0"/>
              <a:t>vernetzte</a:t>
            </a:r>
            <a:br>
              <a:rPr lang="de-DE" altLang="de-DE" b="1" dirty="0"/>
            </a:br>
            <a:r>
              <a:rPr lang="de-CH" altLang="de-DE" b="1" dirty="0"/>
              <a:t>Fahrzeug</a:t>
            </a:r>
            <a:r>
              <a:rPr lang="de-DE" altLang="de-DE" b="1" dirty="0" smtClean="0"/>
              <a:t>betrieb</a:t>
            </a:r>
          </a:p>
          <a:p>
            <a:pPr>
              <a:lnSpc>
                <a:spcPct val="150000"/>
              </a:lnSpc>
              <a:spcBef>
                <a:spcPct val="0"/>
              </a:spcBef>
            </a:pPr>
            <a:endParaRPr lang="de-DE" altLang="de-DE" b="1" dirty="0"/>
          </a:p>
        </p:txBody>
      </p:sp>
    </p:spTree>
    <p:extLst>
      <p:ext uri="{BB962C8B-B14F-4D97-AF65-F5344CB8AC3E}">
        <p14:creationId xmlns:p14="http://schemas.microsoft.com/office/powerpoint/2010/main" val="2853030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715963" y="517525"/>
            <a:ext cx="8089900" cy="309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de-CH" altLang="de-DE" sz="1800" b="1" dirty="0">
                <a:solidFill>
                  <a:srgbClr val="FE0000"/>
                </a:solidFill>
                <a:cs typeface="Arial" pitchFamily="34" charset="0"/>
              </a:rPr>
              <a:t>Der AGVS Schweiz und seine Sektionen</a:t>
            </a:r>
          </a:p>
        </p:txBody>
      </p:sp>
      <p:sp>
        <p:nvSpPr>
          <p:cNvPr id="16388" name="Rectangle 4"/>
          <p:cNvSpPr>
            <a:spLocks noChangeArrowheads="1"/>
          </p:cNvSpPr>
          <p:nvPr/>
        </p:nvSpPr>
        <p:spPr bwMode="auto">
          <a:xfrm>
            <a:off x="703263" y="1236663"/>
            <a:ext cx="76676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tabLst>
                <a:tab pos="190500" algn="l"/>
              </a:tabLst>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9pPr>
          </a:lstStyle>
          <a:p>
            <a:pPr>
              <a:spcBef>
                <a:spcPct val="50000"/>
              </a:spcBef>
              <a:buFontTx/>
              <a:buNone/>
            </a:pPr>
            <a:endParaRPr lang="de-DE" altLang="de-DE" sz="1600">
              <a:solidFill>
                <a:srgbClr val="000000"/>
              </a:solidFill>
              <a:cs typeface="Arial" pitchFamily="34" charset="0"/>
            </a:endParaRPr>
          </a:p>
        </p:txBody>
      </p:sp>
      <p:sp>
        <p:nvSpPr>
          <p:cNvPr id="16389" name="Rectangle 5"/>
          <p:cNvSpPr>
            <a:spLocks noChangeArrowheads="1"/>
          </p:cNvSpPr>
          <p:nvPr/>
        </p:nvSpPr>
        <p:spPr bwMode="auto">
          <a:xfrm>
            <a:off x="8980488" y="-560388"/>
            <a:ext cx="1635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16390" name="Text Box 11"/>
          <p:cNvSpPr txBox="1">
            <a:spLocks noChangeArrowheads="1"/>
          </p:cNvSpPr>
          <p:nvPr/>
        </p:nvSpPr>
        <p:spPr bwMode="auto">
          <a:xfrm>
            <a:off x="1368425" y="3894138"/>
            <a:ext cx="165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6151" name="Text Box 23"/>
          <p:cNvSpPr txBox="1">
            <a:spLocks noChangeArrowheads="1"/>
          </p:cNvSpPr>
          <p:nvPr/>
        </p:nvSpPr>
        <p:spPr bwMode="auto">
          <a:xfrm>
            <a:off x="715963" y="1417638"/>
            <a:ext cx="771207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pitchFamily="34" charset="0"/>
              </a:defRPr>
            </a:lvl1pPr>
            <a:lvl2pPr marL="742950" indent="-285750" algn="l">
              <a:spcBef>
                <a:spcPct val="20000"/>
              </a:spcBef>
              <a:defRPr>
                <a:solidFill>
                  <a:schemeClr val="tx1"/>
                </a:solidFill>
                <a:latin typeface="Arial" pitchFamily="34" charset="0"/>
              </a:defRPr>
            </a:lvl2pPr>
            <a:lvl3pPr marL="1143000" indent="-228600" algn="l">
              <a:spcBef>
                <a:spcPct val="20000"/>
              </a:spcBef>
              <a:defRPr>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a:spcBef>
                <a:spcPct val="0"/>
              </a:spcBef>
              <a:defRPr/>
            </a:pPr>
            <a:r>
              <a:rPr lang="de-DE" altLang="ko-KR" sz="1600" dirty="0">
                <a:solidFill>
                  <a:srgbClr val="000000"/>
                </a:solidFill>
                <a:ea typeface="Gulim" pitchFamily="34" charset="-127"/>
              </a:rPr>
              <a:t>Der AGVS Schweiz setzt sich als Dachorganisation der Schweizer Garagisten für seine Mitglieder ein und unterstützt diese in ihrer harten Arbeit. In dieser Rolle nimmt er </a:t>
            </a:r>
            <a:r>
              <a:rPr lang="de-DE" altLang="ko-KR" sz="1600" dirty="0" err="1">
                <a:solidFill>
                  <a:srgbClr val="000000"/>
                </a:solidFill>
                <a:ea typeface="Gulim" pitchFamily="34" charset="-127"/>
              </a:rPr>
              <a:t>Einfluss</a:t>
            </a:r>
            <a:r>
              <a:rPr lang="de-DE" altLang="ko-KR" sz="1600" dirty="0">
                <a:solidFill>
                  <a:srgbClr val="000000"/>
                </a:solidFill>
                <a:ea typeface="Gulim" pitchFamily="34" charset="-127"/>
              </a:rPr>
              <a:t> auf die Rahmenbedingungen und bietet konkrete Leistungen im Alltag an. </a:t>
            </a:r>
            <a:r>
              <a:rPr lang="de-CH" altLang="ko-KR" sz="1600" dirty="0">
                <a:solidFill>
                  <a:srgbClr val="000000"/>
                </a:solidFill>
                <a:ea typeface="Gulim" pitchFamily="34" charset="-127"/>
              </a:rPr>
              <a:t>Die drei Kernkompetenzen des AGVS sind </a:t>
            </a:r>
          </a:p>
          <a:p>
            <a:pPr>
              <a:spcBef>
                <a:spcPct val="0"/>
              </a:spcBef>
              <a:defRPr/>
            </a:pPr>
            <a:endParaRPr lang="de-CH" altLang="ko-KR" sz="1600" dirty="0">
              <a:solidFill>
                <a:srgbClr val="000000"/>
              </a:solidFill>
              <a:ea typeface="Gulim" pitchFamily="34" charset="-127"/>
            </a:endParaRPr>
          </a:p>
          <a:p>
            <a:pPr marL="285750" indent="-285750">
              <a:spcBef>
                <a:spcPct val="0"/>
              </a:spcBef>
              <a:buFont typeface="Arial" panose="020B0604020202020204" pitchFamily="34" charset="0"/>
              <a:buChar char="•"/>
              <a:defRPr/>
            </a:pPr>
            <a:r>
              <a:rPr lang="de-CH" altLang="ko-KR" sz="1600" dirty="0">
                <a:solidFill>
                  <a:srgbClr val="000000"/>
                </a:solidFill>
                <a:ea typeface="Gulim" pitchFamily="34" charset="-127"/>
              </a:rPr>
              <a:t>die </a:t>
            </a:r>
            <a:r>
              <a:rPr lang="de-CH" altLang="ko-KR" sz="1600" b="1" dirty="0" smtClean="0">
                <a:solidFill>
                  <a:srgbClr val="000000"/>
                </a:solidFill>
                <a:ea typeface="Gulim" pitchFamily="34" charset="-127"/>
              </a:rPr>
              <a:t>Berufsbildung</a:t>
            </a:r>
            <a:r>
              <a:rPr lang="de-CH" altLang="ko-KR" sz="1600" dirty="0" smtClean="0">
                <a:solidFill>
                  <a:srgbClr val="000000"/>
                </a:solidFill>
                <a:ea typeface="Gulim" pitchFamily="34" charset="-127"/>
              </a:rPr>
              <a:t>, </a:t>
            </a:r>
            <a:endParaRPr lang="de-CH" altLang="ko-KR" sz="1600" dirty="0">
              <a:solidFill>
                <a:srgbClr val="000000"/>
              </a:solidFill>
              <a:ea typeface="Gulim" pitchFamily="34" charset="-127"/>
            </a:endParaRPr>
          </a:p>
          <a:p>
            <a:pPr marL="285750" indent="-285750">
              <a:spcBef>
                <a:spcPct val="0"/>
              </a:spcBef>
              <a:buFont typeface="Arial" panose="020B0604020202020204" pitchFamily="34" charset="0"/>
              <a:buChar char="•"/>
              <a:defRPr/>
            </a:pPr>
            <a:r>
              <a:rPr lang="de-CH" altLang="ko-KR" sz="1600" dirty="0">
                <a:solidFill>
                  <a:srgbClr val="000000"/>
                </a:solidFill>
                <a:ea typeface="Gulim" pitchFamily="34" charset="-127"/>
              </a:rPr>
              <a:t>die </a:t>
            </a:r>
            <a:r>
              <a:rPr lang="de-CH" altLang="ko-KR" sz="1600" b="1" dirty="0">
                <a:solidFill>
                  <a:srgbClr val="000000"/>
                </a:solidFill>
                <a:ea typeface="Gulim" pitchFamily="34" charset="-127"/>
              </a:rPr>
              <a:t>klassische Branchenvertretung</a:t>
            </a:r>
            <a:r>
              <a:rPr lang="de-CH" altLang="ko-KR" sz="1600" dirty="0">
                <a:solidFill>
                  <a:srgbClr val="000000"/>
                </a:solidFill>
                <a:ea typeface="Gulim" pitchFamily="34" charset="-127"/>
              </a:rPr>
              <a:t> sowie </a:t>
            </a:r>
          </a:p>
          <a:p>
            <a:pPr marL="285750" indent="-285750">
              <a:spcBef>
                <a:spcPct val="0"/>
              </a:spcBef>
              <a:buFont typeface="Arial" panose="020B0604020202020204" pitchFamily="34" charset="0"/>
              <a:buChar char="•"/>
              <a:defRPr/>
            </a:pPr>
            <a:r>
              <a:rPr lang="de-CH" altLang="ko-KR" sz="1600" dirty="0">
                <a:solidFill>
                  <a:srgbClr val="000000"/>
                </a:solidFill>
                <a:ea typeface="Gulim" pitchFamily="34" charset="-127"/>
              </a:rPr>
              <a:t>das Anbieten von marktgerechten </a:t>
            </a:r>
            <a:r>
              <a:rPr lang="de-CH" altLang="ko-KR" sz="1600" b="1" dirty="0">
                <a:solidFill>
                  <a:srgbClr val="000000"/>
                </a:solidFill>
                <a:ea typeface="Gulim" pitchFamily="34" charset="-127"/>
              </a:rPr>
              <a:t>Dienstleistungen</a:t>
            </a:r>
            <a:r>
              <a:rPr lang="de-CH" altLang="ko-KR" sz="1600" dirty="0">
                <a:solidFill>
                  <a:srgbClr val="000000"/>
                </a:solidFill>
                <a:ea typeface="Gulim" pitchFamily="34" charset="-127"/>
              </a:rPr>
              <a:t>.</a:t>
            </a:r>
          </a:p>
          <a:p>
            <a:pPr>
              <a:spcBef>
                <a:spcPct val="0"/>
              </a:spcBef>
              <a:defRPr/>
            </a:pPr>
            <a:endParaRPr lang="de-CH" altLang="ko-KR" sz="1600" dirty="0">
              <a:solidFill>
                <a:srgbClr val="000000"/>
              </a:solidFill>
              <a:ea typeface="Gulim" pitchFamily="34" charset="-127"/>
            </a:endParaRPr>
          </a:p>
          <a:p>
            <a:pPr>
              <a:spcBef>
                <a:spcPct val="0"/>
              </a:spcBef>
              <a:defRPr/>
            </a:pPr>
            <a:r>
              <a:rPr lang="de-CH" altLang="ko-KR" sz="1600" dirty="0">
                <a:solidFill>
                  <a:srgbClr val="000000"/>
                </a:solidFill>
                <a:ea typeface="Gulim" pitchFamily="34" charset="-127"/>
              </a:rPr>
              <a:t>Eine tragende Säule der Interessenwahrnehmung bildet die regionale Verankerung des AGVS mit </a:t>
            </a:r>
            <a:r>
              <a:rPr lang="de-CH" altLang="ko-KR" sz="1600" b="1" dirty="0" smtClean="0">
                <a:solidFill>
                  <a:srgbClr val="000000"/>
                </a:solidFill>
                <a:ea typeface="Gulim" pitchFamily="34" charset="-127"/>
              </a:rPr>
              <a:t>21</a:t>
            </a:r>
            <a:r>
              <a:rPr lang="de-CH" altLang="ko-KR" sz="1600" b="1" dirty="0">
                <a:solidFill>
                  <a:srgbClr val="000000"/>
                </a:solidFill>
                <a:ea typeface="Gulim" pitchFamily="34" charset="-127"/>
              </a:rPr>
              <a:t> Sektionen und </a:t>
            </a:r>
            <a:r>
              <a:rPr lang="de-CH" altLang="ko-KR" sz="1600" b="1" dirty="0" smtClean="0">
                <a:solidFill>
                  <a:srgbClr val="000000"/>
                </a:solidFill>
                <a:ea typeface="Gulim" pitchFamily="34" charset="-127"/>
              </a:rPr>
              <a:t>4</a:t>
            </a:r>
            <a:r>
              <a:rPr lang="de-CH" altLang="ko-KR" sz="1600" b="1" dirty="0">
                <a:solidFill>
                  <a:srgbClr val="000000"/>
                </a:solidFill>
                <a:ea typeface="Gulim" pitchFamily="34" charset="-127"/>
              </a:rPr>
              <a:t> Untergruppen</a:t>
            </a:r>
            <a:r>
              <a:rPr lang="de-CH" altLang="ko-KR" sz="1600" dirty="0">
                <a:solidFill>
                  <a:srgbClr val="000000"/>
                </a:solidFill>
                <a:ea typeface="Gulim" pitchFamily="34" charset="-127"/>
              </a:rPr>
              <a:t>. </a:t>
            </a:r>
            <a:r>
              <a:rPr lang="de-DE" altLang="ko-KR" sz="1600" dirty="0">
                <a:solidFill>
                  <a:srgbClr val="000000"/>
                </a:solidFill>
                <a:ea typeface="Gulim" pitchFamily="34" charset="-127"/>
              </a:rPr>
              <a:t>Die Stärke des Branchen- und Berufsverbandes besteht im Miteinander aller Glieder. </a:t>
            </a:r>
            <a:endParaRPr lang="de-CH" altLang="ko-KR" sz="1600" dirty="0">
              <a:solidFill>
                <a:srgbClr val="000000"/>
              </a:solidFill>
              <a:latin typeface="Times" pitchFamily="18" charset="0"/>
              <a:ea typeface="Gulim" pitchFamily="34" charset="-127"/>
            </a:endParaRPr>
          </a:p>
        </p:txBody>
      </p:sp>
      <p:pic>
        <p:nvPicPr>
          <p:cNvPr id="16392" name="Picture 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4388" y="371475"/>
            <a:ext cx="183197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60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35" name="Group 3"/>
          <p:cNvGrpSpPr>
            <a:grpSpLocks/>
          </p:cNvGrpSpPr>
          <p:nvPr/>
        </p:nvGrpSpPr>
        <p:grpSpPr bwMode="auto">
          <a:xfrm>
            <a:off x="3543300" y="1690688"/>
            <a:ext cx="6698274" cy="369332"/>
            <a:chOff x="0" y="4536"/>
            <a:chExt cx="4219" cy="369332"/>
          </a:xfrm>
        </p:grpSpPr>
        <p:sp>
          <p:nvSpPr>
            <p:cNvPr id="1844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45" name="Group 5"/>
            <p:cNvGrpSpPr>
              <a:grpSpLocks/>
            </p:cNvGrpSpPr>
            <p:nvPr/>
          </p:nvGrpSpPr>
          <p:grpSpPr bwMode="auto">
            <a:xfrm>
              <a:off x="0" y="4536"/>
              <a:ext cx="3234" cy="369332"/>
              <a:chOff x="0" y="4536"/>
              <a:chExt cx="3234" cy="369332"/>
            </a:xfrm>
          </p:grpSpPr>
          <p:sp>
            <p:nvSpPr>
              <p:cNvPr id="1844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844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8436" name="Group 8"/>
          <p:cNvGrpSpPr>
            <a:grpSpLocks/>
          </p:cNvGrpSpPr>
          <p:nvPr/>
        </p:nvGrpSpPr>
        <p:grpSpPr bwMode="auto">
          <a:xfrm>
            <a:off x="2457450" y="1639094"/>
            <a:ext cx="6698273" cy="369332"/>
            <a:chOff x="0" y="4536"/>
            <a:chExt cx="4219" cy="369332"/>
          </a:xfrm>
        </p:grpSpPr>
        <p:sp>
          <p:nvSpPr>
            <p:cNvPr id="1844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41" name="Group 10"/>
            <p:cNvGrpSpPr>
              <a:grpSpLocks/>
            </p:cNvGrpSpPr>
            <p:nvPr/>
          </p:nvGrpSpPr>
          <p:grpSpPr bwMode="auto">
            <a:xfrm>
              <a:off x="0" y="4536"/>
              <a:ext cx="3234" cy="369332"/>
              <a:chOff x="0" y="4536"/>
              <a:chExt cx="3234" cy="369332"/>
            </a:xfrm>
          </p:grpSpPr>
          <p:sp>
            <p:nvSpPr>
              <p:cNvPr id="1844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844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18439" name="Text Box 15"/>
          <p:cNvSpPr txBox="1">
            <a:spLocks noChangeArrowheads="1"/>
          </p:cNvSpPr>
          <p:nvPr/>
        </p:nvSpPr>
        <p:spPr bwMode="auto">
          <a:xfrm>
            <a:off x="467544" y="409228"/>
            <a:ext cx="5760427" cy="69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dirty="0">
                <a:solidFill>
                  <a:srgbClr val="FF0000"/>
                </a:solidFill>
              </a:rPr>
              <a:t>Telediagnose</a:t>
            </a:r>
          </a:p>
          <a:p>
            <a:pPr algn="ctr">
              <a:spcBef>
                <a:spcPct val="0"/>
              </a:spcBef>
            </a:pPr>
            <a:endParaRPr lang="de-DE" altLang="de-DE" sz="2200" b="1" dirty="0">
              <a:solidFill>
                <a:srgbClr val="FF0000"/>
              </a:solidFill>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33266"/>
            <a:ext cx="5623196" cy="3008410"/>
          </a:xfrm>
          <a:prstGeom prst="rect">
            <a:avLst/>
          </a:prstGeom>
        </p:spPr>
      </p:pic>
      <p:sp>
        <p:nvSpPr>
          <p:cNvPr id="18438" name="Rectangle 14"/>
          <p:cNvSpPr>
            <a:spLocks noChangeArrowheads="1"/>
          </p:cNvSpPr>
          <p:nvPr/>
        </p:nvSpPr>
        <p:spPr bwMode="auto">
          <a:xfrm>
            <a:off x="5806586" y="1690688"/>
            <a:ext cx="4299820"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dirty="0">
                <a:solidFill>
                  <a:schemeClr val="bg1"/>
                </a:solidFill>
              </a:rPr>
              <a:t/>
            </a:r>
            <a:br>
              <a:rPr lang="de-DE" altLang="de-DE" b="1" dirty="0">
                <a:solidFill>
                  <a:schemeClr val="bg1"/>
                </a:solidFill>
              </a:rPr>
            </a:br>
            <a:r>
              <a:rPr lang="de-DE" altLang="de-DE" b="1" dirty="0"/>
              <a:t>Die </a:t>
            </a:r>
            <a:r>
              <a:rPr lang="de-DE" altLang="de-DE" b="1" dirty="0" smtClean="0"/>
              <a:t>vernetzte </a:t>
            </a:r>
            <a:r>
              <a:rPr lang="de-DE" altLang="de-DE" b="1" dirty="0"/>
              <a:t>Autowelt </a:t>
            </a:r>
            <a:r>
              <a:rPr lang="de-CH" altLang="de-DE" b="1" dirty="0"/>
              <a:t/>
            </a:r>
            <a:br>
              <a:rPr lang="de-CH" altLang="de-DE" b="1" dirty="0"/>
            </a:br>
            <a:endParaRPr lang="de-DE" altLang="de-DE" b="1" dirty="0"/>
          </a:p>
        </p:txBody>
      </p:sp>
    </p:spTree>
    <p:extLst>
      <p:ext uri="{BB962C8B-B14F-4D97-AF65-F5344CB8AC3E}">
        <p14:creationId xmlns:p14="http://schemas.microsoft.com/office/powerpoint/2010/main" val="1891797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5" y="1129308"/>
            <a:ext cx="4104456" cy="4248472"/>
          </a:xfrm>
        </p:spPr>
        <p:txBody>
          <a:bodyPr>
            <a:noAutofit/>
          </a:bodyPr>
          <a:lstStyle/>
          <a:p>
            <a:pPr marL="361950" indent="-361950"/>
            <a:r>
              <a:rPr lang="de-CH" u="sng" dirty="0" smtClean="0"/>
              <a:t>Die </a:t>
            </a:r>
            <a:r>
              <a:rPr lang="de-CH" u="sng" dirty="0"/>
              <a:t>Bewerbung</a:t>
            </a:r>
          </a:p>
          <a:p>
            <a:pPr marL="361950" indent="-361950">
              <a:buFont typeface="Wingdings" panose="05000000000000000000" pitchFamily="2" charset="2"/>
              <a:buChar char="ü"/>
            </a:pPr>
            <a:r>
              <a:rPr lang="de-CH" dirty="0"/>
              <a:t>Eigene Ideen einbringen</a:t>
            </a:r>
          </a:p>
          <a:p>
            <a:pPr marL="361950" indent="-361950">
              <a:buFont typeface="Wingdings" panose="05000000000000000000" pitchFamily="2" charset="2"/>
              <a:buChar char="ü"/>
            </a:pPr>
            <a:r>
              <a:rPr lang="de-CH" dirty="0"/>
              <a:t>Betriebsbezogen</a:t>
            </a:r>
          </a:p>
          <a:p>
            <a:pPr marL="361950" indent="-361950">
              <a:buFont typeface="Wingdings" panose="05000000000000000000" pitchFamily="2" charset="2"/>
              <a:buChar char="ü"/>
            </a:pPr>
            <a:r>
              <a:rPr lang="de-CH" dirty="0" smtClean="0"/>
              <a:t>Persönlich</a:t>
            </a:r>
          </a:p>
          <a:p>
            <a:endParaRPr lang="de-CH" dirty="0"/>
          </a:p>
          <a:p>
            <a:pPr marL="361950" indent="-361950"/>
            <a:r>
              <a:rPr lang="de-CH" u="sng" dirty="0"/>
              <a:t>Das Bewerbungsgespräch</a:t>
            </a:r>
          </a:p>
          <a:p>
            <a:pPr marL="361950" indent="-361950">
              <a:buFont typeface="Wingdings" panose="05000000000000000000" pitchFamily="2" charset="2"/>
              <a:buChar char="ü"/>
            </a:pPr>
            <a:r>
              <a:rPr lang="de-CH" dirty="0"/>
              <a:t>Vorbereitet</a:t>
            </a:r>
          </a:p>
          <a:p>
            <a:pPr marL="361950" indent="-361950">
              <a:buFont typeface="Wingdings" panose="05000000000000000000" pitchFamily="2" charset="2"/>
              <a:buChar char="ü"/>
            </a:pPr>
            <a:r>
              <a:rPr lang="de-CH" dirty="0"/>
              <a:t>Natürlich, locker </a:t>
            </a:r>
            <a:endParaRPr lang="de-CH" dirty="0" smtClean="0"/>
          </a:p>
          <a:p>
            <a:endParaRPr lang="de-CH" dirty="0"/>
          </a:p>
          <a:p>
            <a:pPr marL="361950" indent="-361950"/>
            <a:r>
              <a:rPr lang="de-CH" u="sng" dirty="0" smtClean="0"/>
              <a:t>Das Schnupperpraktikum </a:t>
            </a:r>
          </a:p>
          <a:p>
            <a:pPr marL="361950" indent="-361950">
              <a:buFont typeface="Wingdings" panose="05000000000000000000" pitchFamily="2" charset="2"/>
              <a:buChar char="ü"/>
              <a:tabLst>
                <a:tab pos="0" algn="l"/>
              </a:tabLst>
            </a:pPr>
            <a:r>
              <a:rPr lang="de-CH" dirty="0" smtClean="0"/>
              <a:t>Frühzeitig</a:t>
            </a:r>
          </a:p>
          <a:p>
            <a:pPr marL="361950" indent="-361950">
              <a:buFont typeface="Wingdings" panose="05000000000000000000" pitchFamily="2" charset="2"/>
              <a:buChar char="ü"/>
              <a:tabLst>
                <a:tab pos="0" algn="l"/>
              </a:tabLst>
            </a:pPr>
            <a:r>
              <a:rPr lang="de-CH" dirty="0" smtClean="0"/>
              <a:t>Mehrere</a:t>
            </a:r>
            <a:endParaRPr lang="de-CH" dirty="0"/>
          </a:p>
          <a:p>
            <a:pPr marL="361950" indent="-361950">
              <a:buFont typeface="Wingdings" panose="05000000000000000000" pitchFamily="2" charset="2"/>
              <a:buChar char="ü"/>
              <a:tabLst>
                <a:tab pos="0" algn="l"/>
              </a:tabLst>
            </a:pPr>
            <a:r>
              <a:rPr lang="de-CH" dirty="0"/>
              <a:t>Verschiedene </a:t>
            </a:r>
            <a:r>
              <a:rPr lang="de-CH" dirty="0" smtClean="0"/>
              <a:t>Beruf</a:t>
            </a:r>
          </a:p>
          <a:p>
            <a:pPr>
              <a:tabLst>
                <a:tab pos="0" algn="l"/>
              </a:tabLst>
            </a:pPr>
            <a:endParaRPr lang="de-CH" dirty="0"/>
          </a:p>
          <a:p>
            <a:pPr>
              <a:tabLst>
                <a:tab pos="0" algn="l"/>
              </a:tabLst>
            </a:pPr>
            <a:r>
              <a:rPr lang="de-CH" dirty="0"/>
              <a:t>				                                              </a:t>
            </a:r>
          </a:p>
        </p:txBody>
      </p:sp>
      <p:sp>
        <p:nvSpPr>
          <p:cNvPr id="4" name="Titel 3"/>
          <p:cNvSpPr>
            <a:spLocks noGrp="1"/>
          </p:cNvSpPr>
          <p:nvPr>
            <p:ph type="title"/>
          </p:nvPr>
        </p:nvSpPr>
        <p:spPr/>
        <p:txBody>
          <a:bodyPr/>
          <a:lstStyle/>
          <a:p>
            <a:r>
              <a:rPr lang="de-CH" dirty="0" smtClean="0"/>
              <a:t>Tipps &amp; Tricks</a:t>
            </a:r>
            <a:endParaRPr lang="de-CH" dirty="0"/>
          </a:p>
        </p:txBody>
      </p:sp>
      <p:sp>
        <p:nvSpPr>
          <p:cNvPr id="5" name="Textfeld 4"/>
          <p:cNvSpPr txBox="1"/>
          <p:nvPr/>
        </p:nvSpPr>
        <p:spPr>
          <a:xfrm>
            <a:off x="3923928" y="481236"/>
            <a:ext cx="5184575" cy="6124754"/>
          </a:xfrm>
          <a:prstGeom prst="rect">
            <a:avLst/>
          </a:prstGeom>
          <a:noFill/>
        </p:spPr>
        <p:txBody>
          <a:bodyPr wrap="square" rtlCol="0">
            <a:spAutoFit/>
          </a:bodyPr>
          <a:lstStyle/>
          <a:p>
            <a:r>
              <a:rPr lang="de-CH" sz="1400" dirty="0"/>
              <a:t>Eignungstest </a:t>
            </a:r>
            <a:r>
              <a:rPr lang="de-CH" sz="1400" dirty="0" smtClean="0"/>
              <a:t>AGVS</a:t>
            </a:r>
          </a:p>
          <a:p>
            <a:r>
              <a:rPr lang="de-CH" sz="1400" dirty="0" smtClean="0">
                <a:hlinkClick r:id="rId2"/>
              </a:rPr>
              <a:t>www.agvs-eignungstest.ch</a:t>
            </a:r>
            <a:endParaRPr lang="de-CH" sz="1400" dirty="0"/>
          </a:p>
          <a:p>
            <a:r>
              <a:rPr lang="de-CH" sz="1400" dirty="0" smtClean="0">
                <a:hlinkClick r:id="rId3"/>
              </a:rPr>
              <a:t>www.autoberufe.ch</a:t>
            </a:r>
            <a:endParaRPr lang="de-CH" sz="1400" dirty="0" smtClean="0"/>
          </a:p>
          <a:p>
            <a:endParaRPr lang="de-CH" sz="1400" dirty="0"/>
          </a:p>
          <a:p>
            <a:r>
              <a:rPr lang="de-CH" sz="1400" dirty="0"/>
              <a:t>VCSI </a:t>
            </a:r>
            <a:r>
              <a:rPr lang="de-CH" sz="1400" dirty="0" smtClean="0"/>
              <a:t>Eignungstest</a:t>
            </a:r>
          </a:p>
          <a:p>
            <a:r>
              <a:rPr lang="de-CH" sz="1400" dirty="0" smtClean="0">
                <a:hlinkClick r:id="rId4"/>
              </a:rPr>
              <a:t>www.carrosserieberufe.ch</a:t>
            </a:r>
            <a:r>
              <a:rPr lang="de-CH" sz="1400" dirty="0" smtClean="0"/>
              <a:t> </a:t>
            </a:r>
          </a:p>
          <a:p>
            <a:endParaRPr lang="de-CH" sz="1400" dirty="0"/>
          </a:p>
          <a:p>
            <a:r>
              <a:rPr lang="de-CH" sz="1400" dirty="0" smtClean="0"/>
              <a:t>Lehrstellensuche</a:t>
            </a:r>
          </a:p>
          <a:p>
            <a:r>
              <a:rPr lang="de-CH" sz="1400" dirty="0" smtClean="0">
                <a:hlinkClick r:id="rId5"/>
              </a:rPr>
              <a:t>www.berufsberatung.ch/Lena</a:t>
            </a:r>
            <a:endParaRPr lang="de-CH" sz="1400" dirty="0" smtClean="0"/>
          </a:p>
          <a:p>
            <a:r>
              <a:rPr lang="de-CH" sz="1400" dirty="0" smtClean="0">
                <a:hlinkClick r:id="rId6"/>
              </a:rPr>
              <a:t>www.yousty.ch</a:t>
            </a:r>
            <a:endParaRPr lang="de-CH" sz="1400" dirty="0" smtClean="0"/>
          </a:p>
          <a:p>
            <a:r>
              <a:rPr lang="de-CH" sz="1400" dirty="0" smtClean="0">
                <a:hlinkClick r:id="rId7"/>
              </a:rPr>
              <a:t>www.lehrstellenboerse.ch</a:t>
            </a:r>
            <a:endParaRPr lang="de-CH" sz="1400" dirty="0" smtClean="0"/>
          </a:p>
          <a:p>
            <a:r>
              <a:rPr lang="de-CH" sz="1400" dirty="0" smtClean="0">
                <a:hlinkClick r:id="rId8"/>
              </a:rPr>
              <a:t>www.gateway-junior.net</a:t>
            </a:r>
            <a:endParaRPr lang="de-CH" sz="1400" dirty="0" smtClean="0"/>
          </a:p>
          <a:p>
            <a:endParaRPr lang="de-CH" sz="1400" dirty="0" smtClean="0"/>
          </a:p>
          <a:p>
            <a:r>
              <a:rPr lang="de-CH" sz="1400" dirty="0" smtClean="0"/>
              <a:t>Bewerbungstipps</a:t>
            </a:r>
            <a:endParaRPr lang="de-CH" sz="1400" dirty="0"/>
          </a:p>
          <a:p>
            <a:pPr>
              <a:tabLst>
                <a:tab pos="0" algn="l"/>
              </a:tabLst>
            </a:pPr>
            <a:r>
              <a:rPr lang="de-CH" sz="1400" dirty="0" smtClean="0">
                <a:hlinkClick r:id="rId9"/>
              </a:rPr>
              <a:t>www.berufsberatung.ch</a:t>
            </a:r>
            <a:r>
              <a:rPr lang="de-CH" sz="1400" dirty="0">
                <a:hlinkClick r:id="rId9"/>
              </a:rPr>
              <a:t>/</a:t>
            </a:r>
            <a:r>
              <a:rPr lang="de-CH" sz="1400" dirty="0"/>
              <a:t>	</a:t>
            </a:r>
          </a:p>
          <a:p>
            <a:pPr>
              <a:tabLst>
                <a:tab pos="0" algn="l"/>
              </a:tabLst>
            </a:pPr>
            <a:r>
              <a:rPr lang="de-CH" sz="1400" dirty="0" smtClean="0">
                <a:hlinkClick r:id="rId10"/>
              </a:rPr>
              <a:t>www.yousty.ch/de-CH/lehrstellen/bewerbung/anschreiben</a:t>
            </a:r>
            <a:endParaRPr lang="de-CH" sz="1400" dirty="0" smtClean="0"/>
          </a:p>
          <a:p>
            <a:pPr>
              <a:tabLst>
                <a:tab pos="0" algn="l"/>
              </a:tabLst>
            </a:pPr>
            <a:r>
              <a:rPr lang="de-CH" sz="1400" dirty="0">
                <a:hlinkClick r:id="rId11"/>
              </a:rPr>
              <a:t>www.kiknet-agvs.org/</a:t>
            </a:r>
            <a:endParaRPr lang="de-CH" sz="1400" dirty="0"/>
          </a:p>
          <a:p>
            <a:pPr>
              <a:tabLst>
                <a:tab pos="0" algn="l"/>
              </a:tabLst>
            </a:pPr>
            <a:endParaRPr lang="de-CH" sz="1400" dirty="0" smtClean="0"/>
          </a:p>
          <a:p>
            <a:pPr>
              <a:tabLst>
                <a:tab pos="0" algn="l"/>
              </a:tabLst>
            </a:pPr>
            <a:r>
              <a:rPr lang="de-CH" sz="1400" dirty="0" smtClean="0"/>
              <a:t>Schnupperpraktikum</a:t>
            </a:r>
          </a:p>
          <a:p>
            <a:pPr>
              <a:tabLst>
                <a:tab pos="0" algn="l"/>
              </a:tabLst>
            </a:pPr>
            <a:r>
              <a:rPr lang="de-CH" sz="1400" dirty="0">
                <a:hlinkClick r:id="rId12"/>
              </a:rPr>
              <a:t>Leitfaden</a:t>
            </a:r>
            <a:endParaRPr lang="de-CH" sz="1400" dirty="0"/>
          </a:p>
          <a:p>
            <a:pPr>
              <a:tabLst>
                <a:tab pos="0" algn="l"/>
              </a:tabLst>
            </a:pPr>
            <a:r>
              <a:rPr lang="de-CH" sz="1400" dirty="0">
                <a:hlinkClick r:id="rId13"/>
              </a:rPr>
              <a:t>Schnuppertagebuch</a:t>
            </a:r>
            <a:endParaRPr lang="de-CH" sz="1400" dirty="0"/>
          </a:p>
          <a:p>
            <a:pPr>
              <a:tabLst>
                <a:tab pos="0" algn="l"/>
              </a:tabLst>
            </a:pPr>
            <a:r>
              <a:rPr lang="de-CH" sz="1400" dirty="0">
                <a:hlinkClick r:id="rId14"/>
              </a:rPr>
              <a:t>Praktische Arbeiten</a:t>
            </a:r>
            <a:endParaRPr lang="de-CH" sz="1400" dirty="0"/>
          </a:p>
          <a:p>
            <a:pPr>
              <a:tabLst>
                <a:tab pos="0" algn="l"/>
              </a:tabLst>
            </a:pPr>
            <a:endParaRPr lang="de-CH" sz="1400" dirty="0"/>
          </a:p>
          <a:p>
            <a:endParaRPr lang="de-CH" sz="1400" dirty="0" smtClean="0"/>
          </a:p>
          <a:p>
            <a:endParaRPr lang="de-CH" sz="1400" dirty="0" smtClean="0"/>
          </a:p>
          <a:p>
            <a:endParaRPr lang="de-CH" sz="1400" dirty="0"/>
          </a:p>
          <a:p>
            <a:endParaRPr lang="de-CH" sz="1400" dirty="0"/>
          </a:p>
          <a:p>
            <a:endParaRPr lang="de-CH" sz="1400" dirty="0"/>
          </a:p>
        </p:txBody>
      </p:sp>
    </p:spTree>
    <p:extLst>
      <p:ext uri="{BB962C8B-B14F-4D97-AF65-F5344CB8AC3E}">
        <p14:creationId xmlns:p14="http://schemas.microsoft.com/office/powerpoint/2010/main" val="588202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CH" dirty="0" err="1" smtClean="0"/>
              <a:t>MechaniXclub</a:t>
            </a:r>
            <a:endParaRPr lang="de-CH" dirty="0" smtClean="0"/>
          </a:p>
        </p:txBody>
      </p:sp>
      <p:sp>
        <p:nvSpPr>
          <p:cNvPr id="37891" name="Inhaltsplatzhalter 2"/>
          <p:cNvSpPr>
            <a:spLocks noGrp="1"/>
          </p:cNvSpPr>
          <p:nvPr>
            <p:ph idx="1"/>
          </p:nvPr>
        </p:nvSpPr>
        <p:spPr>
          <a:xfrm>
            <a:off x="539552" y="985292"/>
            <a:ext cx="7737231" cy="3602303"/>
          </a:xfrm>
        </p:spPr>
        <p:txBody>
          <a:bodyPr/>
          <a:lstStyle/>
          <a:p>
            <a:r>
              <a:rPr lang="de-CH" dirty="0" smtClean="0"/>
              <a:t>Aktuell 8’500 Member aus der Schweizer Autobranche</a:t>
            </a:r>
          </a:p>
          <a:p>
            <a:r>
              <a:rPr lang="de-CH" dirty="0" smtClean="0">
                <a:hlinkClick r:id="rId3"/>
              </a:rPr>
              <a:t>www.mechanixclub.ch</a:t>
            </a:r>
            <a:endParaRPr lang="de-CH" dirty="0" smtClean="0"/>
          </a:p>
          <a:p>
            <a:endParaRPr lang="de-CH" dirty="0" smtClean="0"/>
          </a:p>
          <a:p>
            <a:pPr marL="285750" indent="-285750">
              <a:buFont typeface="Wingdings" panose="05000000000000000000" pitchFamily="2" charset="2"/>
              <a:buChar char="Ø"/>
            </a:pPr>
            <a:r>
              <a:rPr lang="de-CH" dirty="0" smtClean="0"/>
              <a:t>Informationen zu Aus- und Weiterbildung</a:t>
            </a:r>
          </a:p>
          <a:p>
            <a:pPr marL="285750" indent="-285750">
              <a:buFont typeface="Wingdings" panose="05000000000000000000" pitchFamily="2" charset="2"/>
              <a:buChar char="Ø"/>
            </a:pPr>
            <a:r>
              <a:rPr lang="de-CH" dirty="0" err="1" smtClean="0"/>
              <a:t>Technic</a:t>
            </a:r>
            <a:r>
              <a:rPr lang="de-CH" dirty="0" smtClean="0"/>
              <a:t>-Sheets monatlich</a:t>
            </a:r>
          </a:p>
          <a:p>
            <a:pPr marL="285750" indent="-285750">
              <a:buFont typeface="Wingdings" panose="05000000000000000000" pitchFamily="2" charset="2"/>
              <a:buChar char="Ø"/>
            </a:pPr>
            <a:r>
              <a:rPr lang="de-CH" dirty="0" smtClean="0"/>
              <a:t>Übungsserien</a:t>
            </a:r>
          </a:p>
          <a:p>
            <a:pPr marL="285750" indent="-285750">
              <a:buFont typeface="Wingdings" panose="05000000000000000000" pitchFamily="2" charset="2"/>
              <a:buChar char="Ø"/>
            </a:pPr>
            <a:r>
              <a:rPr lang="de-CH" dirty="0" err="1" smtClean="0"/>
              <a:t>Dailynews</a:t>
            </a:r>
            <a:endParaRPr lang="de-CH" dirty="0" smtClean="0"/>
          </a:p>
          <a:p>
            <a:pPr marL="285750" indent="-285750">
              <a:buFont typeface="Wingdings" panose="05000000000000000000" pitchFamily="2" charset="2"/>
              <a:buChar char="Ø"/>
            </a:pPr>
            <a:r>
              <a:rPr lang="de-CH" dirty="0" smtClean="0"/>
              <a:t>Attraktive Wettbewerbe / Events und vieles mehr</a:t>
            </a:r>
          </a:p>
        </p:txBody>
      </p:sp>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3283270"/>
            <a:ext cx="3168352" cy="2110915"/>
          </a:xfrm>
          <a:prstGeom prst="rect">
            <a:avLst/>
          </a:prstGeom>
        </p:spPr>
      </p:pic>
      <p:pic>
        <p:nvPicPr>
          <p:cNvPr id="3" name="Grafik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7686" y="3289548"/>
            <a:ext cx="3168352" cy="2110915"/>
          </a:xfrm>
          <a:prstGeom prst="rect">
            <a:avLst/>
          </a:prstGeom>
        </p:spPr>
      </p:pic>
      <p:pic>
        <p:nvPicPr>
          <p:cNvPr id="5" name="Grafik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6256" y="585043"/>
            <a:ext cx="2160240" cy="864096"/>
          </a:xfrm>
          <a:prstGeom prst="rect">
            <a:avLst/>
          </a:prstGeom>
        </p:spPr>
      </p:pic>
    </p:spTree>
    <p:extLst>
      <p:ext uri="{BB962C8B-B14F-4D97-AF65-F5344CB8AC3E}">
        <p14:creationId xmlns:p14="http://schemas.microsoft.com/office/powerpoint/2010/main" val="3346840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Berufsmeisterschaft </a:t>
            </a:r>
            <a:r>
              <a:rPr lang="de-CH" dirty="0"/>
              <a:t>vom 2. und 3. September </a:t>
            </a:r>
            <a:r>
              <a:rPr lang="de-CH" dirty="0" smtClean="0"/>
              <a:t>2016</a:t>
            </a:r>
            <a:r>
              <a:rPr lang="de-CH" dirty="0"/>
              <a:t/>
            </a:r>
            <a:br>
              <a:rPr lang="de-CH" dirty="0"/>
            </a:br>
            <a:endParaRPr lang="de-CH" dirty="0"/>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1" y="1463948"/>
            <a:ext cx="2211989" cy="1476000"/>
          </a:xfrm>
          <a:prstGeom prst="rect">
            <a:avLst/>
          </a:prstGeom>
        </p:spPr>
      </p:pic>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1" y="3274587"/>
            <a:ext cx="2211989" cy="1476000"/>
          </a:xfrm>
          <a:prstGeom prst="rect">
            <a:avLst/>
          </a:prstGeom>
        </p:spPr>
      </p:pic>
      <p:pic>
        <p:nvPicPr>
          <p:cNvPr id="9" name="Grafi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0670" y="1464595"/>
            <a:ext cx="2160903" cy="1441911"/>
          </a:xfrm>
          <a:prstGeom prst="rect">
            <a:avLst/>
          </a:prstGeom>
        </p:spPr>
      </p:pic>
      <p:pic>
        <p:nvPicPr>
          <p:cNvPr id="10" name="Grafik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0670" y="3217540"/>
            <a:ext cx="2171123" cy="1448731"/>
          </a:xfrm>
          <a:prstGeom prst="rect">
            <a:avLst/>
          </a:prstGeom>
        </p:spPr>
      </p:pic>
      <p:pic>
        <p:nvPicPr>
          <p:cNvPr id="14" name="Grafik 13">
            <a:hlinkClick r:id="rId6"/>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71800" y="1797733"/>
            <a:ext cx="3600400" cy="2200244"/>
          </a:xfrm>
          <a:prstGeom prst="rect">
            <a:avLst/>
          </a:prstGeom>
          <a:ln>
            <a:noFill/>
          </a:ln>
          <a:effectLst>
            <a:outerShdw blurRad="190500" algn="tl" rotWithShape="0">
              <a:srgbClr val="000000">
                <a:alpha val="70000"/>
              </a:srgbClr>
            </a:outerShdw>
          </a:effectLst>
        </p:spPr>
      </p:pic>
      <p:sp>
        <p:nvSpPr>
          <p:cNvPr id="16" name="Textfeld 15"/>
          <p:cNvSpPr txBox="1"/>
          <p:nvPr/>
        </p:nvSpPr>
        <p:spPr>
          <a:xfrm>
            <a:off x="3631719" y="1428401"/>
            <a:ext cx="1993144" cy="369332"/>
          </a:xfrm>
          <a:prstGeom prst="rect">
            <a:avLst/>
          </a:prstGeom>
          <a:noFill/>
        </p:spPr>
        <p:txBody>
          <a:bodyPr wrap="square" rtlCol="0">
            <a:spAutoFit/>
          </a:bodyPr>
          <a:lstStyle/>
          <a:p>
            <a:r>
              <a:rPr lang="de-CH" dirty="0" smtClean="0"/>
              <a:t>Die 12 Finalisten</a:t>
            </a:r>
            <a:endParaRPr lang="de-CH" dirty="0"/>
          </a:p>
        </p:txBody>
      </p:sp>
    </p:spTree>
    <p:extLst>
      <p:ext uri="{BB962C8B-B14F-4D97-AF65-F5344CB8AC3E}">
        <p14:creationId xmlns:p14="http://schemas.microsoft.com/office/powerpoint/2010/main" val="171778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Siegerehrung Berufsmeisterschaft 2016</a:t>
            </a:r>
            <a:endParaRPr lang="de-CH" dirty="0"/>
          </a:p>
        </p:txBody>
      </p:sp>
      <p:pic>
        <p:nvPicPr>
          <p:cNvPr id="6" name="Inhaltsplatzhalter 5"/>
          <p:cNvPicPr>
            <a:picLocks noGrp="1" noChangeAspect="1"/>
          </p:cNvPicPr>
          <p:nvPr>
            <p:ph idx="12"/>
          </p:nvPr>
        </p:nvPicPr>
        <p:blipFill rotWithShape="1">
          <a:blip r:embed="rId3" cstate="email">
            <a:extLst>
              <a:ext uri="{28A0092B-C50C-407E-A947-70E740481C1C}">
                <a14:useLocalDpi xmlns:a14="http://schemas.microsoft.com/office/drawing/2010/main"/>
              </a:ext>
            </a:extLst>
          </a:blip>
          <a:srcRect/>
          <a:stretch/>
        </p:blipFill>
        <p:spPr>
          <a:xfrm>
            <a:off x="6156175" y="1469390"/>
            <a:ext cx="2768267" cy="3750556"/>
          </a:xfr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97456" y="3330976"/>
            <a:ext cx="2265939" cy="1512000"/>
          </a:xfrm>
          <a:prstGeom prst="rect">
            <a:avLst/>
          </a:prstGeom>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3463421" y="3330976"/>
            <a:ext cx="2265940" cy="1512000"/>
          </a:xfrm>
          <a:prstGeom prst="rect">
            <a:avLst/>
          </a:prstGeom>
        </p:spPr>
      </p:pic>
      <p:pic>
        <p:nvPicPr>
          <p:cNvPr id="9" name="Grafik 8">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1686390" y="2159112"/>
            <a:ext cx="2265940" cy="1512000"/>
          </a:xfrm>
          <a:prstGeom prst="rect">
            <a:avLst/>
          </a:prstGeom>
        </p:spPr>
      </p:pic>
      <p:sp>
        <p:nvSpPr>
          <p:cNvPr id="10" name="Textfeld 9"/>
          <p:cNvSpPr txBox="1"/>
          <p:nvPr/>
        </p:nvSpPr>
        <p:spPr>
          <a:xfrm>
            <a:off x="1691514" y="1412810"/>
            <a:ext cx="2376264" cy="369332"/>
          </a:xfrm>
          <a:prstGeom prst="rect">
            <a:avLst/>
          </a:prstGeom>
          <a:noFill/>
        </p:spPr>
        <p:txBody>
          <a:bodyPr wrap="square" rtlCol="0">
            <a:spAutoFit/>
          </a:bodyPr>
          <a:lstStyle/>
          <a:p>
            <a:r>
              <a:rPr lang="de-CH" dirty="0" smtClean="0"/>
              <a:t>1. Janik Leuenberger</a:t>
            </a:r>
            <a:endParaRPr lang="de-CH" dirty="0"/>
          </a:p>
        </p:txBody>
      </p:sp>
      <p:sp>
        <p:nvSpPr>
          <p:cNvPr id="11" name="Textfeld 10"/>
          <p:cNvSpPr txBox="1"/>
          <p:nvPr/>
        </p:nvSpPr>
        <p:spPr>
          <a:xfrm>
            <a:off x="72696" y="2632184"/>
            <a:ext cx="1725633" cy="369332"/>
          </a:xfrm>
          <a:prstGeom prst="rect">
            <a:avLst/>
          </a:prstGeom>
          <a:noFill/>
        </p:spPr>
        <p:txBody>
          <a:bodyPr wrap="square" rtlCol="0">
            <a:spAutoFit/>
          </a:bodyPr>
          <a:lstStyle/>
          <a:p>
            <a:r>
              <a:rPr lang="de-CH" dirty="0" smtClean="0"/>
              <a:t>2. Riet </a:t>
            </a:r>
            <a:r>
              <a:rPr lang="de-CH" dirty="0" err="1" smtClean="0"/>
              <a:t>Bulfoni</a:t>
            </a:r>
            <a:endParaRPr lang="de-CH" dirty="0"/>
          </a:p>
        </p:txBody>
      </p:sp>
      <p:sp>
        <p:nvSpPr>
          <p:cNvPr id="12" name="Textfeld 11"/>
          <p:cNvSpPr txBox="1"/>
          <p:nvPr/>
        </p:nvSpPr>
        <p:spPr>
          <a:xfrm>
            <a:off x="3707904" y="2612227"/>
            <a:ext cx="1872208" cy="369332"/>
          </a:xfrm>
          <a:prstGeom prst="rect">
            <a:avLst/>
          </a:prstGeom>
          <a:noFill/>
        </p:spPr>
        <p:txBody>
          <a:bodyPr wrap="square" rtlCol="0">
            <a:spAutoFit/>
          </a:bodyPr>
          <a:lstStyle/>
          <a:p>
            <a:r>
              <a:rPr lang="de-CH" dirty="0" smtClean="0"/>
              <a:t>3. Dimitri Nicole</a:t>
            </a:r>
            <a:endParaRPr lang="de-CH" dirty="0"/>
          </a:p>
        </p:txBody>
      </p:sp>
    </p:spTree>
    <p:extLst>
      <p:ext uri="{BB962C8B-B14F-4D97-AF65-F5344CB8AC3E}">
        <p14:creationId xmlns:p14="http://schemas.microsoft.com/office/powerpoint/2010/main" val="3261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style.rotation</p:attrName>
                                        </p:attrNameLst>
                                      </p:cBhvr>
                                      <p:tavLst>
                                        <p:tav tm="0">
                                          <p:val>
                                            <p:fltVal val="90"/>
                                          </p:val>
                                        </p:tav>
                                        <p:tav tm="100000">
                                          <p:val>
                                            <p:fltVal val="0"/>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EuroCup</a:t>
            </a:r>
            <a:r>
              <a:rPr lang="de-CH" dirty="0" smtClean="0"/>
              <a:t> 2016 in Bregenz</a:t>
            </a:r>
            <a:endParaRPr lang="de-CH" dirty="0"/>
          </a:p>
        </p:txBody>
      </p:sp>
      <p:pic>
        <p:nvPicPr>
          <p:cNvPr id="11"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672" y="1489348"/>
            <a:ext cx="2376264" cy="1584954"/>
          </a:xfrm>
          <a:prstGeom prst="rect">
            <a:avLst/>
          </a:prstGeom>
        </p:spPr>
      </p:pic>
      <p:pic>
        <p:nvPicPr>
          <p:cNvPr id="12" name="Grafik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855" y="3300728"/>
            <a:ext cx="2765857" cy="1892375"/>
          </a:xfrm>
          <a:prstGeom prst="rect">
            <a:avLst/>
          </a:prstGeom>
        </p:spPr>
      </p:pic>
      <p:pic>
        <p:nvPicPr>
          <p:cNvPr id="13" name="Grafik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2200" y="1561356"/>
            <a:ext cx="2448272" cy="2592288"/>
          </a:xfrm>
          <a:prstGeom prst="rect">
            <a:avLst/>
          </a:prstGeom>
        </p:spPr>
      </p:pic>
      <p:pic>
        <p:nvPicPr>
          <p:cNvPr id="14" name="Grafik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00728"/>
            <a:ext cx="2843808" cy="1896803"/>
          </a:xfrm>
          <a:prstGeom prst="rect">
            <a:avLst/>
          </a:prstGeom>
        </p:spPr>
      </p:pic>
    </p:spTree>
    <p:extLst>
      <p:ext uri="{BB962C8B-B14F-4D97-AF65-F5344CB8AC3E}">
        <p14:creationId xmlns:p14="http://schemas.microsoft.com/office/powerpoint/2010/main" val="1344067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EuroCup</a:t>
            </a:r>
            <a:r>
              <a:rPr lang="de-CH" dirty="0" smtClean="0"/>
              <a:t> 2016 in Bregenz: Sensationeller Schweizer Doppelsieg</a:t>
            </a:r>
            <a:endParaRPr lang="de-CH" dirty="0"/>
          </a:p>
        </p:txBody>
      </p:sp>
      <p:pic>
        <p:nvPicPr>
          <p:cNvPr id="9" name="Grafik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5503" y="2762528"/>
            <a:ext cx="1834084" cy="2445445"/>
          </a:xfrm>
          <a:prstGeom prst="rect">
            <a:avLst/>
          </a:prstGeom>
        </p:spPr>
      </p:pic>
      <p:pic>
        <p:nvPicPr>
          <p:cNvPr id="10" name="Grafik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1429952"/>
            <a:ext cx="3071953" cy="1335632"/>
          </a:xfrm>
          <a:prstGeom prst="rect">
            <a:avLst/>
          </a:prstGeom>
        </p:spPr>
      </p:pic>
      <p:pic>
        <p:nvPicPr>
          <p:cNvPr id="11" name="Grafik 10"/>
          <p:cNvPicPr>
            <a:picLocks noChangeAspect="1"/>
          </p:cNvPicPr>
          <p:nvPr/>
        </p:nvPicPr>
        <p:blipFill rotWithShape="1">
          <a:blip r:embed="rId4" cstate="email">
            <a:extLst>
              <a:ext uri="{28A0092B-C50C-407E-A947-70E740481C1C}">
                <a14:useLocalDpi xmlns:a14="http://schemas.microsoft.com/office/drawing/2010/main"/>
              </a:ext>
            </a:extLst>
          </a:blip>
          <a:srcRect b="-357"/>
          <a:stretch/>
        </p:blipFill>
        <p:spPr>
          <a:xfrm>
            <a:off x="755576" y="1463973"/>
            <a:ext cx="3696202" cy="3744000"/>
          </a:xfrm>
          <a:prstGeom prst="rect">
            <a:avLst/>
          </a:prstGeom>
        </p:spPr>
      </p:pic>
    </p:spTree>
    <p:extLst>
      <p:ext uri="{BB962C8B-B14F-4D97-AF65-F5344CB8AC3E}">
        <p14:creationId xmlns:p14="http://schemas.microsoft.com/office/powerpoint/2010/main" val="7953657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Finale im AGVS Ausbildungszentrum Zentralschweiz </a:t>
            </a:r>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3554282"/>
            <a:ext cx="2429590" cy="1620000"/>
          </a:xfrm>
          <a:prstGeom prst="rect">
            <a:avLst/>
          </a:prstGeom>
        </p:spPr>
      </p:pic>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3547757"/>
            <a:ext cx="2429588" cy="1620000"/>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0993" y="1464754"/>
            <a:ext cx="3745556" cy="2497460"/>
          </a:xfrm>
          <a:prstGeom prst="rect">
            <a:avLst/>
          </a:prstGeom>
        </p:spPr>
      </p:pic>
    </p:spTree>
    <p:extLst>
      <p:ext uri="{BB962C8B-B14F-4D97-AF65-F5344CB8AC3E}">
        <p14:creationId xmlns:p14="http://schemas.microsoft.com/office/powerpoint/2010/main" val="1055435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Sieger Riet </a:t>
            </a:r>
            <a:r>
              <a:rPr lang="de-CH" dirty="0" err="1" smtClean="0"/>
              <a:t>Bulfoni</a:t>
            </a:r>
            <a:r>
              <a:rPr lang="de-CH" dirty="0" smtClean="0"/>
              <a:t>, </a:t>
            </a:r>
            <a:r>
              <a:rPr lang="de-CH" dirty="0"/>
              <a:t>q</a:t>
            </a:r>
            <a:r>
              <a:rPr lang="de-CH" dirty="0" smtClean="0"/>
              <a:t>ualifiziert für </a:t>
            </a:r>
            <a:r>
              <a:rPr lang="de-CH" dirty="0" err="1" smtClean="0"/>
              <a:t>Worldskills</a:t>
            </a:r>
            <a:r>
              <a:rPr lang="de-CH" dirty="0" smtClean="0"/>
              <a:t> in </a:t>
            </a:r>
            <a:r>
              <a:rPr lang="de-CH" dirty="0" err="1" smtClean="0"/>
              <a:t>AbuDhabi</a:t>
            </a:r>
            <a:r>
              <a:rPr lang="de-CH" dirty="0" smtClean="0"/>
              <a:t> 2017</a:t>
            </a:r>
            <a:endParaRPr lang="de-CH" dirty="0"/>
          </a:p>
        </p:txBody>
      </p:sp>
      <p:pic>
        <p:nvPicPr>
          <p:cNvPr id="5" name="Inhaltsplatzhalter 4"/>
          <p:cNvPicPr>
            <a:picLocks noGrp="1" noChangeAspect="1"/>
          </p:cNvPicPr>
          <p:nvPr>
            <p:ph idx="12"/>
          </p:nvPr>
        </p:nvPicPr>
        <p:blipFill rotWithShape="1">
          <a:blip r:embed="rId2" cstate="email">
            <a:extLst>
              <a:ext uri="{28A0092B-C50C-407E-A947-70E740481C1C}">
                <a14:useLocalDpi xmlns:a14="http://schemas.microsoft.com/office/drawing/2010/main"/>
              </a:ext>
            </a:extLst>
          </a:blip>
          <a:srcRect/>
          <a:stretch/>
        </p:blipFill>
        <p:spPr>
          <a:xfrm rot="5400000">
            <a:off x="2705076" y="1765356"/>
            <a:ext cx="3782629" cy="3096344"/>
          </a:xfr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1561356"/>
            <a:ext cx="2450509" cy="1987303"/>
          </a:xfrm>
          <a:prstGeom prst="rect">
            <a:avLst/>
          </a:prstGeom>
        </p:spPr>
      </p:pic>
    </p:spTree>
    <p:extLst>
      <p:ext uri="{BB962C8B-B14F-4D97-AF65-F5344CB8AC3E}">
        <p14:creationId xmlns:p14="http://schemas.microsoft.com/office/powerpoint/2010/main" val="41177661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7025" y="312913"/>
            <a:ext cx="4787006" cy="2520000"/>
          </a:xfrm>
          <a:prstGeom prst="rect">
            <a:avLst/>
          </a:prstGeom>
          <a:ln>
            <a:noFill/>
          </a:ln>
          <a:effectLst>
            <a:outerShdw blurRad="190500" algn="tl" rotWithShape="0">
              <a:srgbClr val="000000">
                <a:alpha val="70000"/>
              </a:srgbClr>
            </a:outerShdw>
          </a:effectLst>
        </p:spPr>
      </p:pic>
      <p:sp>
        <p:nvSpPr>
          <p:cNvPr id="8" name="Explosion 1 7"/>
          <p:cNvSpPr/>
          <p:nvPr/>
        </p:nvSpPr>
        <p:spPr>
          <a:xfrm rot="21386309">
            <a:off x="4175391" y="2346975"/>
            <a:ext cx="648784" cy="555388"/>
          </a:xfrm>
          <a:prstGeom prst="irregularSeal1">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527" y="2797771"/>
            <a:ext cx="3789401" cy="2862072"/>
          </a:xfrm>
          <a:prstGeom prst="rect">
            <a:avLst/>
          </a:prstGeom>
        </p:spPr>
      </p:pic>
      <p:pic>
        <p:nvPicPr>
          <p:cNvPr id="5" name="Grafik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995233">
            <a:off x="6735516" y="1952671"/>
            <a:ext cx="2038589" cy="3533426"/>
          </a:xfrm>
          <a:prstGeom prst="rect">
            <a:avLst/>
          </a:prstGeom>
        </p:spPr>
      </p:pic>
      <p:sp>
        <p:nvSpPr>
          <p:cNvPr id="12" name="Textfeld 11"/>
          <p:cNvSpPr txBox="1"/>
          <p:nvPr/>
        </p:nvSpPr>
        <p:spPr>
          <a:xfrm>
            <a:off x="3923928" y="4938610"/>
            <a:ext cx="4283968" cy="830997"/>
          </a:xfrm>
          <a:prstGeom prst="rect">
            <a:avLst/>
          </a:prstGeom>
          <a:noFill/>
        </p:spPr>
        <p:txBody>
          <a:bodyPr wrap="square" rtlCol="0">
            <a:spAutoFit/>
          </a:bodyPr>
          <a:lstStyle/>
          <a:p>
            <a:r>
              <a:rPr lang="de-CH" sz="4800" b="1" dirty="0">
                <a:ln w="22225">
                  <a:solidFill>
                    <a:schemeClr val="tx1"/>
                  </a:solidFill>
                  <a:prstDash val="solid"/>
                </a:ln>
                <a:solidFill>
                  <a:srgbClr val="FF0000"/>
                </a:solidFill>
              </a:rPr>
              <a:t>a</a:t>
            </a:r>
            <a:r>
              <a:rPr lang="de-CH" sz="4800" b="1" dirty="0" smtClean="0">
                <a:ln w="22225">
                  <a:solidFill>
                    <a:schemeClr val="tx1"/>
                  </a:solidFill>
                  <a:prstDash val="solid"/>
                </a:ln>
                <a:solidFill>
                  <a:srgbClr val="FF0000"/>
                </a:solidFill>
              </a:rPr>
              <a:t>utoberufe.ch</a:t>
            </a:r>
            <a:endParaRPr lang="de-CH" sz="4800" b="1" dirty="0">
              <a:ln w="22225">
                <a:solidFill>
                  <a:schemeClr val="tx1"/>
                </a:solidFill>
                <a:prstDash val="solid"/>
              </a:ln>
              <a:solidFill>
                <a:srgbClr val="FF0000"/>
              </a:solidFill>
            </a:endParaRPr>
          </a:p>
        </p:txBody>
      </p:sp>
      <p:pic>
        <p:nvPicPr>
          <p:cNvPr id="10" name="Grafik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5291" y="441009"/>
            <a:ext cx="1728192"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Grafik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8024" y="3289548"/>
            <a:ext cx="1348525" cy="1348525"/>
          </a:xfrm>
          <a:prstGeom prst="rect">
            <a:avLst/>
          </a:prstGeom>
        </p:spPr>
      </p:pic>
    </p:spTree>
    <p:extLst>
      <p:ext uri="{BB962C8B-B14F-4D97-AF65-F5344CB8AC3E}">
        <p14:creationId xmlns:p14="http://schemas.microsoft.com/office/powerpoint/2010/main" val="246408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2112" y="553244"/>
            <a:ext cx="8307387" cy="750888"/>
          </a:xfrm>
        </p:spPr>
        <p:txBody>
          <a:bodyPr/>
          <a:lstStyle/>
          <a:p>
            <a:r>
              <a:rPr lang="de-CH" altLang="de-DE" dirty="0" smtClean="0"/>
              <a:t>Ein starkes Branding: Die Marke AGVS steht für Qualität</a:t>
            </a:r>
            <a:endParaRPr lang="de-DE" altLang="de-DE" dirty="0" smtClean="0"/>
          </a:p>
        </p:txBody>
      </p:sp>
      <p:sp>
        <p:nvSpPr>
          <p:cNvPr id="7171" name="Rectangle 3"/>
          <p:cNvSpPr>
            <a:spLocks noGrp="1" noChangeArrowheads="1"/>
          </p:cNvSpPr>
          <p:nvPr>
            <p:ph type="body" idx="1"/>
          </p:nvPr>
        </p:nvSpPr>
        <p:spPr>
          <a:xfrm>
            <a:off x="703386" y="1236928"/>
            <a:ext cx="8088923" cy="4081198"/>
          </a:xfrm>
        </p:spPr>
        <p:txBody>
          <a:bodyPr/>
          <a:lstStyle/>
          <a:p>
            <a:pPr>
              <a:spcBef>
                <a:spcPct val="0"/>
              </a:spcBef>
            </a:pPr>
            <a:r>
              <a:rPr lang="de-CH" altLang="de-DE"/>
              <a:t>Der AGVS ist das Kompetenzzentrum und der Branchenleader des Autogewerbes</a:t>
            </a:r>
          </a:p>
          <a:p>
            <a:pPr>
              <a:spcBef>
                <a:spcPct val="0"/>
              </a:spcBef>
              <a:buFontTx/>
              <a:buChar char="•"/>
            </a:pPr>
            <a:endParaRPr lang="de-CH" altLang="de-DE"/>
          </a:p>
          <a:p>
            <a:pPr>
              <a:spcBef>
                <a:spcPct val="0"/>
              </a:spcBef>
            </a:pPr>
            <a:r>
              <a:rPr lang="de-CH" altLang="de-DE"/>
              <a:t>Der AGVS vertritt die Mitgliederinteressen auf jeder Ebene</a:t>
            </a:r>
          </a:p>
          <a:p>
            <a:pPr>
              <a:spcBef>
                <a:spcPct val="0"/>
              </a:spcBef>
            </a:pPr>
            <a:endParaRPr lang="de-CH" altLang="de-DE"/>
          </a:p>
          <a:p>
            <a:pPr>
              <a:spcBef>
                <a:spcPct val="0"/>
              </a:spcBef>
            </a:pPr>
            <a:r>
              <a:rPr lang="de-CH" altLang="de-DE"/>
              <a:t>Die AGVS-Garagen stehen für hohe Qualität, gutes Preis-/Leistungsverhältnis und ehrliche, nachhaltige Kundenbeziehungen</a:t>
            </a:r>
          </a:p>
          <a:p>
            <a:pPr>
              <a:spcBef>
                <a:spcPct val="0"/>
              </a:spcBef>
              <a:buFontTx/>
              <a:buChar char="•"/>
            </a:pPr>
            <a:endParaRPr lang="de-CH" altLang="de-DE"/>
          </a:p>
          <a:p>
            <a:pPr>
              <a:spcBef>
                <a:spcPct val="0"/>
              </a:spcBef>
            </a:pPr>
            <a:r>
              <a:rPr lang="de-CH" altLang="de-DE"/>
              <a:t>Dank hervorragender Berufsbildung erhalten die Kunden bei AGVS-Garagen die beste fachliche Beratung und Leistung</a:t>
            </a:r>
          </a:p>
          <a:p>
            <a:pPr>
              <a:spcBef>
                <a:spcPct val="0"/>
              </a:spcBef>
              <a:buFontTx/>
              <a:buChar char="•"/>
            </a:pPr>
            <a:endParaRPr lang="de-CH" altLang="de-DE"/>
          </a:p>
          <a:p>
            <a:pPr>
              <a:spcBef>
                <a:spcPct val="0"/>
              </a:spcBef>
            </a:pPr>
            <a:r>
              <a:rPr lang="de-CH" altLang="de-DE"/>
              <a:t>Die AGVS-Garagen sorgen dafür, dass ihre Kunden als Automobilistinnen und Automobilisten sicher und umweltbewusst fahren können</a:t>
            </a:r>
          </a:p>
          <a:p>
            <a:pPr>
              <a:spcBef>
                <a:spcPct val="0"/>
              </a:spcBef>
              <a:buFontTx/>
              <a:buChar char="•"/>
            </a:pPr>
            <a:endParaRPr lang="de-CH" altLang="de-DE"/>
          </a:p>
          <a:p>
            <a:pPr>
              <a:spcBef>
                <a:spcPct val="0"/>
              </a:spcBef>
            </a:pPr>
            <a:r>
              <a:rPr lang="de-CH" altLang="de-DE"/>
              <a:t>Unser Slogan:</a:t>
            </a:r>
          </a:p>
          <a:p>
            <a:pPr>
              <a:spcBef>
                <a:spcPct val="0"/>
              </a:spcBef>
            </a:pPr>
            <a:r>
              <a:rPr lang="de-CH" altLang="de-DE" sz="1200" b="1">
                <a:solidFill>
                  <a:srgbClr val="FE0000"/>
                </a:solidFill>
              </a:rPr>
              <a:t>AGVS/UPSA – STARK IN AUTOS.</a:t>
            </a:r>
          </a:p>
          <a:p>
            <a:pPr>
              <a:spcBef>
                <a:spcPct val="0"/>
              </a:spcBef>
            </a:pPr>
            <a:r>
              <a:rPr lang="de-CH" altLang="de-DE" sz="1200" b="1">
                <a:solidFill>
                  <a:srgbClr val="FE0000"/>
                </a:solidFill>
              </a:rPr>
              <a:t>UPSA/AGVS – LA VOITURE, NOTRE PASSION.</a:t>
            </a:r>
          </a:p>
          <a:p>
            <a:pPr>
              <a:spcBef>
                <a:spcPct val="0"/>
              </a:spcBef>
            </a:pPr>
            <a:r>
              <a:rPr lang="de-CH" altLang="de-DE" sz="1200" b="1">
                <a:solidFill>
                  <a:srgbClr val="FE0000"/>
                </a:solidFill>
              </a:rPr>
              <a:t>UPSA/AGVS – PROFESSIONE AUTO.</a:t>
            </a:r>
            <a:endParaRPr lang="de-DE" altLang="de-DE" sz="1200"/>
          </a:p>
        </p:txBody>
      </p:sp>
    </p:spTree>
    <p:extLst>
      <p:ext uri="{BB962C8B-B14F-4D97-AF65-F5344CB8AC3E}">
        <p14:creationId xmlns:p14="http://schemas.microsoft.com/office/powerpoint/2010/main" val="511125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el 3"/>
          <p:cNvSpPr>
            <a:spLocks noGrp="1"/>
          </p:cNvSpPr>
          <p:nvPr>
            <p:ph type="title"/>
          </p:nvPr>
        </p:nvSpPr>
        <p:spPr>
          <a:xfrm>
            <a:off x="442913" y="546100"/>
            <a:ext cx="8307387" cy="798513"/>
          </a:xfrm>
          <a:ln/>
        </p:spPr>
        <p:txBody>
          <a:bodyPr/>
          <a:lstStyle/>
          <a:p>
            <a:pPr eaLnBrk="1" hangingPunct="1"/>
            <a:r>
              <a:rPr lang="de-CH" altLang="de-DE" smtClean="0">
                <a:ea typeface="ＭＳ Ｐゴシック" pitchFamily="34" charset="-128"/>
              </a:rPr>
              <a:t>Vollbild und Text</a:t>
            </a:r>
            <a:br>
              <a:rPr lang="de-CH" altLang="de-DE" smtClean="0">
                <a:ea typeface="ＭＳ Ｐゴシック" pitchFamily="34" charset="-128"/>
              </a:rPr>
            </a:br>
            <a:r>
              <a:rPr lang="de-CH" altLang="de-DE" smtClean="0">
                <a:ea typeface="ＭＳ Ｐゴシック" pitchFamily="34" charset="-128"/>
              </a:rPr>
              <a:t>Xy</a:t>
            </a:r>
          </a:p>
        </p:txBody>
      </p:sp>
      <p:sp>
        <p:nvSpPr>
          <p:cNvPr id="2" name="Bildplatzhalter 1"/>
          <p:cNvSpPr>
            <a:spLocks noGrp="1"/>
          </p:cNvSpPr>
          <p:nvPr>
            <p:ph type="pic" sz="quarter" idx="12"/>
          </p:nvPr>
        </p:nvSpPr>
        <p:spPr/>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512" y="942"/>
            <a:ext cx="9180512" cy="571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267744" y="4297660"/>
            <a:ext cx="3096344" cy="369332"/>
          </a:xfrm>
          <a:prstGeom prst="rect">
            <a:avLst/>
          </a:prstGeom>
          <a:noFill/>
        </p:spPr>
        <p:txBody>
          <a:bodyPr wrap="square" rtlCol="0">
            <a:spAutoFit/>
          </a:bodyPr>
          <a:lstStyle/>
          <a:p>
            <a:r>
              <a:rPr lang="de-CH" dirty="0" smtClean="0">
                <a:hlinkClick r:id="rId3"/>
              </a:rPr>
              <a:t>www.autoberufe.ch</a:t>
            </a:r>
            <a:r>
              <a:rPr lang="de-CH" dirty="0" smtClean="0"/>
              <a:t> </a:t>
            </a:r>
            <a:endParaRPr lang="de-CH" dirty="0"/>
          </a:p>
        </p:txBody>
      </p:sp>
    </p:spTree>
    <p:extLst>
      <p:ext uri="{BB962C8B-B14F-4D97-AF65-F5344CB8AC3E}">
        <p14:creationId xmlns:p14="http://schemas.microsoft.com/office/powerpoint/2010/main" val="257594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ildplatzhalter 5"/>
          <p:cNvPicPr>
            <a:picLocks noGrp="1" noChangeAspect="1"/>
          </p:cNvPicPr>
          <p:nvPr>
            <p:ph type="pic" sz="quarter" idx="12"/>
          </p:nvPr>
        </p:nvPicPr>
        <p:blipFill>
          <a:blip r:embed="rId2">
            <a:extLst>
              <a:ext uri="{28A0092B-C50C-407E-A947-70E740481C1C}">
                <a14:useLocalDpi xmlns:a14="http://schemas.microsoft.com/office/drawing/2010/main"/>
              </a:ext>
            </a:extLst>
          </a:blip>
          <a:stretch>
            <a:fillRect/>
          </a:stretch>
        </p:blipFill>
        <p:spPr>
          <a:xfrm>
            <a:off x="0" y="285750"/>
            <a:ext cx="9144000" cy="5143500"/>
          </a:xfrm>
        </p:spPr>
      </p:pic>
      <p:sp>
        <p:nvSpPr>
          <p:cNvPr id="17411" name="Titel 3"/>
          <p:cNvSpPr>
            <a:spLocks noGrp="1"/>
          </p:cNvSpPr>
          <p:nvPr>
            <p:ph type="title"/>
          </p:nvPr>
        </p:nvSpPr>
        <p:spPr>
          <a:xfrm>
            <a:off x="442913" y="546100"/>
            <a:ext cx="8307387" cy="798513"/>
          </a:xfrm>
          <a:ln/>
        </p:spPr>
        <p:txBody>
          <a:bodyPr/>
          <a:lstStyle/>
          <a:p>
            <a:pPr eaLnBrk="1" hangingPunct="1"/>
            <a:r>
              <a:rPr lang="de-CH" altLang="de-DE" smtClean="0">
                <a:ea typeface="ＭＳ Ｐゴシック" pitchFamily="34" charset="-128"/>
              </a:rPr>
              <a:t>Vollbild und Text</a:t>
            </a:r>
            <a:br>
              <a:rPr lang="de-CH" altLang="de-DE" smtClean="0">
                <a:ea typeface="ＭＳ Ｐゴシック" pitchFamily="34" charset="-128"/>
              </a:rPr>
            </a:br>
            <a:r>
              <a:rPr lang="de-CH" altLang="de-DE" smtClean="0">
                <a:ea typeface="ＭＳ Ｐゴシック" pitchFamily="34" charset="-128"/>
              </a:rPr>
              <a:t>Xy</a:t>
            </a:r>
          </a:p>
        </p:txBody>
      </p:sp>
      <p:sp>
        <p:nvSpPr>
          <p:cNvPr id="2" name="Rechteck 1"/>
          <p:cNvSpPr/>
          <p:nvPr/>
        </p:nvSpPr>
        <p:spPr>
          <a:xfrm>
            <a:off x="251520" y="4297660"/>
            <a:ext cx="4572000" cy="923330"/>
          </a:xfrm>
          <a:prstGeom prst="rect">
            <a:avLst/>
          </a:prstGeom>
        </p:spPr>
        <p:txBody>
          <a:bodyPr>
            <a:spAutoFit/>
          </a:bodyPr>
          <a:lstStyle/>
          <a:p>
            <a:r>
              <a:rPr lang="de-CH" u="sng" dirty="0">
                <a:hlinkClick r:id="rId3"/>
              </a:rPr>
              <a:t>_Deutsch</a:t>
            </a:r>
            <a:r>
              <a:rPr lang="de-CH" dirty="0"/>
              <a:t/>
            </a:r>
            <a:br>
              <a:rPr lang="de-CH" dirty="0"/>
            </a:br>
            <a:r>
              <a:rPr lang="de-CH" u="sng" dirty="0">
                <a:hlinkClick r:id="rId4"/>
              </a:rPr>
              <a:t>_Französisch</a:t>
            </a:r>
            <a:r>
              <a:rPr lang="de-CH" dirty="0"/>
              <a:t/>
            </a:r>
            <a:br>
              <a:rPr lang="de-CH" dirty="0"/>
            </a:br>
            <a:r>
              <a:rPr lang="de-CH" u="sng" dirty="0">
                <a:hlinkClick r:id="rId5"/>
              </a:rPr>
              <a:t>_Italienisch</a:t>
            </a:r>
            <a:endParaRPr lang="de-CH" dirty="0"/>
          </a:p>
        </p:txBody>
      </p:sp>
    </p:spTree>
    <p:extLst>
      <p:ext uri="{BB962C8B-B14F-4D97-AF65-F5344CB8AC3E}">
        <p14:creationId xmlns:p14="http://schemas.microsoft.com/office/powerpoint/2010/main" val="1743965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11"/>
          <p:cNvSpPr>
            <a:spLocks noGrp="1"/>
          </p:cNvSpPr>
          <p:nvPr>
            <p:ph sz="quarter" idx="10"/>
          </p:nvPr>
        </p:nvSpPr>
        <p:spPr>
          <a:xfrm>
            <a:off x="757238" y="2905125"/>
            <a:ext cx="7975600" cy="1549400"/>
          </a:xfrm>
        </p:spPr>
        <p:txBody>
          <a:bodyPr/>
          <a:lstStyle/>
          <a:p>
            <a:pPr eaLnBrk="1" hangingPunct="1">
              <a:spcBef>
                <a:spcPct val="50000"/>
              </a:spcBef>
            </a:pPr>
            <a:r>
              <a:rPr lang="de-CH" altLang="de-DE" sz="1800" dirty="0" smtClean="0">
                <a:ea typeface="ＭＳ Ｐゴシック" pitchFamily="34" charset="-128"/>
              </a:rPr>
              <a:t>Autoberufe haben Zukunft</a:t>
            </a:r>
          </a:p>
          <a:p>
            <a:pPr eaLnBrk="1" hangingPunct="1">
              <a:spcBef>
                <a:spcPct val="50000"/>
              </a:spcBef>
            </a:pPr>
            <a:endParaRPr lang="de-CH" altLang="de-DE" sz="1800" b="0" dirty="0" smtClean="0">
              <a:solidFill>
                <a:schemeClr val="tx1"/>
              </a:solidFill>
              <a:ea typeface="ＭＳ Ｐゴシック" pitchFamily="34" charset="-128"/>
            </a:endParaRPr>
          </a:p>
        </p:txBody>
      </p:sp>
      <p:pic>
        <p:nvPicPr>
          <p:cNvPr id="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5829" y="337220"/>
            <a:ext cx="235267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91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42913" y="546100"/>
            <a:ext cx="8307387" cy="749300"/>
          </a:xfrm>
          <a:ln/>
        </p:spPr>
        <p:txBody>
          <a:bodyPr/>
          <a:lstStyle/>
          <a:p>
            <a:pPr eaLnBrk="1" hangingPunct="1"/>
            <a:r>
              <a:rPr lang="de-CH" altLang="de-DE" sz="1700" dirty="0" smtClean="0">
                <a:ea typeface="ＭＳ Ｐゴシック" pitchFamily="34" charset="-128"/>
              </a:rPr>
              <a:t>Technische AGVS Grundbildungen</a:t>
            </a:r>
            <a:endParaRPr lang="de-DE" altLang="de-DE" sz="1700" dirty="0" smtClean="0">
              <a:ea typeface="ＭＳ Ｐゴシック" pitchFamily="34" charset="-128"/>
            </a:endParaRPr>
          </a:p>
        </p:txBody>
      </p:sp>
      <p:sp>
        <p:nvSpPr>
          <p:cNvPr id="6" name="Rectangle 14"/>
          <p:cNvSpPr txBox="1">
            <a:spLocks noChangeArrowheads="1"/>
          </p:cNvSpPr>
          <p:nvPr/>
        </p:nvSpPr>
        <p:spPr bwMode="auto">
          <a:xfrm>
            <a:off x="6299689" y="817563"/>
            <a:ext cx="2725615" cy="660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a:lstStyle>
          <a:p>
            <a:pPr algn="ctr"/>
            <a:r>
              <a:rPr lang="de-CH" altLang="de-DE" sz="1400" kern="0" dirty="0" smtClean="0">
                <a:solidFill>
                  <a:schemeClr val="tx1"/>
                </a:solidFill>
              </a:rPr>
              <a:t>Automobil-Mechatroniker/-in</a:t>
            </a:r>
            <a:br>
              <a:rPr lang="de-CH" altLang="de-DE" sz="1400" kern="0" dirty="0" smtClean="0">
                <a:solidFill>
                  <a:schemeClr val="tx1"/>
                </a:solidFill>
              </a:rPr>
            </a:br>
            <a:r>
              <a:rPr lang="de-CH" altLang="de-DE" sz="1400" kern="0" dirty="0" smtClean="0">
                <a:solidFill>
                  <a:schemeClr val="tx1"/>
                </a:solidFill>
              </a:rPr>
              <a:t>(EFZ) </a:t>
            </a:r>
            <a:r>
              <a:rPr lang="de-CH" altLang="de-DE" sz="1400" b="0" kern="0" dirty="0" smtClean="0">
                <a:solidFill>
                  <a:schemeClr val="tx1"/>
                </a:solidFill>
              </a:rPr>
              <a:t>4 Jahre</a:t>
            </a:r>
            <a:br>
              <a:rPr lang="de-CH" altLang="de-DE" sz="1400" b="0" kern="0" dirty="0" smtClean="0">
                <a:solidFill>
                  <a:schemeClr val="tx1"/>
                </a:solidFill>
              </a:rPr>
            </a:br>
            <a:r>
              <a:rPr lang="de-CH" altLang="de-DE" sz="1200" b="0" kern="0" dirty="0" smtClean="0">
                <a:solidFill>
                  <a:schemeClr val="tx1"/>
                </a:solidFill>
              </a:rPr>
              <a:t>ca. 800 Lernende pro Jahr</a:t>
            </a:r>
            <a:endParaRPr lang="de-CH" altLang="de-DE" sz="1200" b="0" kern="0" dirty="0">
              <a:solidFill>
                <a:schemeClr val="tx1"/>
              </a:solidFill>
            </a:endParaRPr>
          </a:p>
        </p:txBody>
      </p:sp>
      <p:sp>
        <p:nvSpPr>
          <p:cNvPr id="7" name="Rectangle 19"/>
          <p:cNvSpPr>
            <a:spLocks noChangeArrowheads="1"/>
          </p:cNvSpPr>
          <p:nvPr/>
        </p:nvSpPr>
        <p:spPr bwMode="auto">
          <a:xfrm>
            <a:off x="3203331" y="834761"/>
            <a:ext cx="2605454" cy="66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r>
              <a:rPr lang="de-CH" altLang="de-DE" sz="1400" b="1" dirty="0">
                <a:solidFill>
                  <a:srgbClr val="000000"/>
                </a:solidFill>
                <a:latin typeface="Arial" charset="0"/>
              </a:rPr>
              <a:t>Automobil-Fachmann/-frau</a:t>
            </a:r>
            <a:br>
              <a:rPr lang="de-CH" altLang="de-DE" sz="1400" b="1" dirty="0">
                <a:solidFill>
                  <a:srgbClr val="000000"/>
                </a:solidFill>
                <a:latin typeface="Arial" charset="0"/>
              </a:rPr>
            </a:br>
            <a:r>
              <a:rPr lang="de-CH" altLang="de-DE" sz="1400" b="1" dirty="0" smtClean="0">
                <a:solidFill>
                  <a:srgbClr val="000000"/>
                </a:solidFill>
                <a:latin typeface="Arial" charset="0"/>
              </a:rPr>
              <a:t>(EFZ) </a:t>
            </a:r>
            <a:r>
              <a:rPr lang="de-CH" altLang="de-DE" sz="1400" dirty="0" smtClean="0">
                <a:solidFill>
                  <a:srgbClr val="000000"/>
                </a:solidFill>
                <a:latin typeface="Arial" charset="0"/>
              </a:rPr>
              <a:t>3 </a:t>
            </a:r>
            <a:r>
              <a:rPr lang="de-CH" altLang="de-DE" sz="1400" dirty="0">
                <a:solidFill>
                  <a:srgbClr val="000000"/>
                </a:solidFill>
                <a:latin typeface="Arial" charset="0"/>
              </a:rPr>
              <a:t>Jahre</a:t>
            </a:r>
          </a:p>
          <a:p>
            <a:pPr algn="ctr"/>
            <a:r>
              <a:rPr lang="de-CH" altLang="de-DE" sz="1200" dirty="0" smtClean="0">
                <a:solidFill>
                  <a:srgbClr val="000000"/>
                </a:solidFill>
                <a:latin typeface="Arial" charset="0"/>
              </a:rPr>
              <a:t>ca</a:t>
            </a:r>
            <a:r>
              <a:rPr lang="de-CH" altLang="de-DE" sz="1200" dirty="0">
                <a:solidFill>
                  <a:srgbClr val="000000"/>
                </a:solidFill>
                <a:latin typeface="Arial" charset="0"/>
              </a:rPr>
              <a:t>. 1400 Lernende </a:t>
            </a:r>
            <a:r>
              <a:rPr lang="de-CH" altLang="de-DE" sz="1200" dirty="0" smtClean="0">
                <a:solidFill>
                  <a:srgbClr val="000000"/>
                </a:solidFill>
                <a:latin typeface="Arial" charset="0"/>
              </a:rPr>
              <a:t>pro Jahr</a:t>
            </a:r>
            <a:endParaRPr lang="de-CH" altLang="de-DE" sz="1200" dirty="0">
              <a:solidFill>
                <a:srgbClr val="000000"/>
              </a:solidFill>
              <a:latin typeface="Arial" charset="0"/>
            </a:endParaRPr>
          </a:p>
        </p:txBody>
      </p:sp>
      <p:sp>
        <p:nvSpPr>
          <p:cNvPr id="8" name="Rectangle 20"/>
          <p:cNvSpPr>
            <a:spLocks noChangeArrowheads="1"/>
          </p:cNvSpPr>
          <p:nvPr/>
        </p:nvSpPr>
        <p:spPr bwMode="auto">
          <a:xfrm>
            <a:off x="395536" y="834761"/>
            <a:ext cx="2303585" cy="66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r>
              <a:rPr lang="de-CH" altLang="de-DE" sz="1400" b="1" dirty="0" smtClean="0">
                <a:solidFill>
                  <a:srgbClr val="000000"/>
                </a:solidFill>
                <a:latin typeface="Arial" charset="0"/>
              </a:rPr>
              <a:t>Automobil-Assistent/- in</a:t>
            </a:r>
            <a:r>
              <a:rPr lang="de-CH" altLang="de-DE" sz="1400" b="1" dirty="0">
                <a:solidFill>
                  <a:srgbClr val="000000"/>
                </a:solidFill>
                <a:latin typeface="Arial" charset="0"/>
              </a:rPr>
              <a:t/>
            </a:r>
            <a:br>
              <a:rPr lang="de-CH" altLang="de-DE" sz="1400" b="1" dirty="0">
                <a:solidFill>
                  <a:srgbClr val="000000"/>
                </a:solidFill>
                <a:latin typeface="Arial" charset="0"/>
              </a:rPr>
            </a:br>
            <a:r>
              <a:rPr lang="de-CH" altLang="de-DE" sz="1400" b="1" dirty="0" smtClean="0">
                <a:solidFill>
                  <a:srgbClr val="000000"/>
                </a:solidFill>
                <a:latin typeface="Arial" charset="0"/>
              </a:rPr>
              <a:t>(EBA) </a:t>
            </a:r>
            <a:r>
              <a:rPr lang="de-CH" altLang="de-DE" sz="1400" dirty="0" smtClean="0">
                <a:solidFill>
                  <a:srgbClr val="000000"/>
                </a:solidFill>
                <a:latin typeface="Arial" charset="0"/>
              </a:rPr>
              <a:t>2 </a:t>
            </a:r>
            <a:r>
              <a:rPr lang="de-CH" altLang="de-DE" sz="1400" dirty="0">
                <a:solidFill>
                  <a:srgbClr val="000000"/>
                </a:solidFill>
                <a:latin typeface="Arial" charset="0"/>
              </a:rPr>
              <a:t>Jahre</a:t>
            </a:r>
          </a:p>
          <a:p>
            <a:pPr algn="ctr"/>
            <a:r>
              <a:rPr lang="de-CH" altLang="de-DE" sz="1200" dirty="0" smtClean="0">
                <a:solidFill>
                  <a:srgbClr val="000000"/>
                </a:solidFill>
                <a:latin typeface="Arial" charset="0"/>
              </a:rPr>
              <a:t>ca</a:t>
            </a:r>
            <a:r>
              <a:rPr lang="de-CH" altLang="de-DE" sz="1200" dirty="0">
                <a:solidFill>
                  <a:srgbClr val="000000"/>
                </a:solidFill>
                <a:latin typeface="Arial" charset="0"/>
              </a:rPr>
              <a:t>. </a:t>
            </a:r>
            <a:r>
              <a:rPr lang="de-CH" altLang="de-DE" sz="1200" dirty="0" smtClean="0">
                <a:solidFill>
                  <a:srgbClr val="000000"/>
                </a:solidFill>
                <a:latin typeface="Arial" charset="0"/>
              </a:rPr>
              <a:t>400 </a:t>
            </a:r>
            <a:r>
              <a:rPr lang="de-CH" altLang="de-DE" sz="1200" dirty="0">
                <a:solidFill>
                  <a:srgbClr val="000000"/>
                </a:solidFill>
                <a:latin typeface="Arial" charset="0"/>
              </a:rPr>
              <a:t>Lernende pro </a:t>
            </a:r>
            <a:r>
              <a:rPr lang="de-CH" altLang="de-DE" sz="1200" dirty="0" smtClean="0">
                <a:solidFill>
                  <a:srgbClr val="000000"/>
                </a:solidFill>
                <a:latin typeface="Arial" charset="0"/>
              </a:rPr>
              <a:t>Jahr</a:t>
            </a:r>
            <a:endParaRPr lang="de-CH" altLang="de-DE" sz="1200" dirty="0">
              <a:solidFill>
                <a:srgbClr val="000000"/>
              </a:solidFill>
              <a:latin typeface="Arial" charset="0"/>
            </a:endParaRPr>
          </a:p>
        </p:txBody>
      </p:sp>
      <p:pic>
        <p:nvPicPr>
          <p:cNvPr id="10" name="Grafik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2759" y="1580114"/>
            <a:ext cx="1699474"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7613" y="1582650"/>
            <a:ext cx="1737986"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568" y="1580114"/>
            <a:ext cx="1704382"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966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03077" y="337220"/>
            <a:ext cx="2412739" cy="80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b="1" dirty="0"/>
              <a:t>Detailhandelsassistent/-in EBA Autoteile-Logistik</a:t>
            </a:r>
            <a:br>
              <a:rPr lang="de-CH" altLang="de-DE" sz="1400" b="1" dirty="0"/>
            </a:br>
            <a:r>
              <a:rPr lang="de-CH" altLang="de-DE" sz="1400" b="1" dirty="0"/>
              <a:t>2 Jahre</a:t>
            </a:r>
          </a:p>
          <a:p>
            <a:pPr algn="ctr">
              <a:spcBef>
                <a:spcPct val="0"/>
              </a:spcBef>
            </a:pPr>
            <a:r>
              <a:rPr lang="de-CH" altLang="de-DE" sz="1400" dirty="0" smtClean="0"/>
              <a:t>ca. 30 </a:t>
            </a:r>
            <a:r>
              <a:rPr lang="de-CH" altLang="de-DE" sz="1400" kern="0" dirty="0"/>
              <a:t>Lernende pro Jahr</a:t>
            </a:r>
          </a:p>
          <a:p>
            <a:pPr algn="ctr">
              <a:spcBef>
                <a:spcPct val="0"/>
              </a:spcBef>
            </a:pPr>
            <a:r>
              <a:rPr lang="de-CH" altLang="de-DE" sz="1400" dirty="0" smtClean="0"/>
              <a:t> </a:t>
            </a:r>
            <a:endParaRPr lang="de-CH" altLang="de-DE" sz="1400" dirty="0"/>
          </a:p>
        </p:txBody>
      </p:sp>
      <p:pic>
        <p:nvPicPr>
          <p:cNvPr id="25604" name="Grafik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510275"/>
            <a:ext cx="1870736"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75" y="1510275"/>
            <a:ext cx="1854315"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3203848" y="337220"/>
            <a:ext cx="2791771" cy="93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b="1" dirty="0"/>
              <a:t>Detailhandelsfachmann/-frau EFZ Autoteile-Logistik</a:t>
            </a:r>
            <a:br>
              <a:rPr lang="de-CH" altLang="de-DE" sz="1400" b="1" dirty="0"/>
            </a:br>
            <a:r>
              <a:rPr lang="de-CH" altLang="de-DE" sz="1400" b="1" dirty="0"/>
              <a:t>3 Jahre</a:t>
            </a:r>
          </a:p>
          <a:p>
            <a:pPr algn="ctr"/>
            <a:r>
              <a:rPr lang="de-CH" altLang="de-DE" sz="1400" dirty="0"/>
              <a:t>c</a:t>
            </a:r>
            <a:r>
              <a:rPr lang="de-CH" altLang="de-DE" sz="1400" dirty="0" smtClean="0"/>
              <a:t>a. </a:t>
            </a:r>
            <a:r>
              <a:rPr lang="de-CH" altLang="de-DE" sz="1400" dirty="0"/>
              <a:t>250 </a:t>
            </a:r>
            <a:r>
              <a:rPr lang="de-CH" altLang="de-DE" sz="1400" kern="0" dirty="0" smtClean="0"/>
              <a:t>Lernende </a:t>
            </a:r>
            <a:r>
              <a:rPr lang="de-CH" altLang="de-DE" sz="1400" kern="0" dirty="0"/>
              <a:t>pro Jahr</a:t>
            </a:r>
          </a:p>
        </p:txBody>
      </p:sp>
      <p:pic>
        <p:nvPicPr>
          <p:cNvPr id="8" name="Grafik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4208" y="1510275"/>
            <a:ext cx="2037993"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6211643" y="337221"/>
            <a:ext cx="2383168" cy="93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b="1" dirty="0"/>
              <a:t>Kaufmann / Kauffrau EFZ im Automobil-Gewerbe</a:t>
            </a:r>
            <a:br>
              <a:rPr lang="de-CH" altLang="de-DE" sz="1400" b="1" dirty="0"/>
            </a:br>
            <a:r>
              <a:rPr lang="de-CH" altLang="de-DE" sz="1400" b="1" dirty="0"/>
              <a:t>3 Jahre</a:t>
            </a:r>
          </a:p>
          <a:p>
            <a:pPr algn="ctr"/>
            <a:r>
              <a:rPr lang="de-CH" altLang="de-DE" sz="1400" dirty="0" smtClean="0"/>
              <a:t>ca.</a:t>
            </a:r>
            <a:r>
              <a:rPr lang="de-CH" altLang="de-DE" sz="1400" dirty="0"/>
              <a:t>100 </a:t>
            </a:r>
            <a:r>
              <a:rPr lang="de-CH" altLang="de-DE" sz="1400" kern="0" dirty="0"/>
              <a:t>Lernende pro Jahr</a:t>
            </a:r>
          </a:p>
        </p:txBody>
      </p:sp>
    </p:spTree>
    <p:extLst>
      <p:ext uri="{BB962C8B-B14F-4D97-AF65-F5344CB8AC3E}">
        <p14:creationId xmlns:p14="http://schemas.microsoft.com/office/powerpoint/2010/main" val="3888331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0131217_AGVS_d_PPT_Master_16_zu_10">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20131217_AGVS_d_PPT_Master_16_zu_10</Template>
  <TotalTime>0</TotalTime>
  <Words>1595</Words>
  <Application>Microsoft Office PowerPoint</Application>
  <PresentationFormat>Bildschirmpräsentation (16:10)</PresentationFormat>
  <Paragraphs>605</Paragraphs>
  <Slides>50</Slides>
  <Notes>34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50</vt:i4>
      </vt:variant>
    </vt:vector>
  </HeadingPairs>
  <TitlesOfParts>
    <vt:vector size="60" baseType="lpstr">
      <vt:lpstr>Arial Unicode MS</vt:lpstr>
      <vt:lpstr>Gulim</vt:lpstr>
      <vt:lpstr>ＭＳ Ｐゴシック</vt:lpstr>
      <vt:lpstr>Arial</vt:lpstr>
      <vt:lpstr>Times</vt:lpstr>
      <vt:lpstr>Times New Roman</vt:lpstr>
      <vt:lpstr>Verdana</vt:lpstr>
      <vt:lpstr>Webdings</vt:lpstr>
      <vt:lpstr>Wingdings</vt:lpstr>
      <vt:lpstr>20131217_AGVS_d_PPT_Master_16_zu_10</vt:lpstr>
      <vt:lpstr>PowerPoint-Präsentation</vt:lpstr>
      <vt:lpstr>Inhaltsverzeichnis</vt:lpstr>
      <vt:lpstr>PowerPoint-Präsentation</vt:lpstr>
      <vt:lpstr>PowerPoint-Präsentation</vt:lpstr>
      <vt:lpstr>Ein starkes Branding: Die Marke AGVS steht für Qualität</vt:lpstr>
      <vt:lpstr>Vollbild und Text Xy</vt:lpstr>
      <vt:lpstr>PowerPoint-Präsentation</vt:lpstr>
      <vt:lpstr>Technische AGVS Grundbildungen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Höhere Berufsbildung</vt:lpstr>
      <vt:lpstr>PowerPoint-Präsentation</vt:lpstr>
      <vt:lpstr>PowerPoint-Präsentation</vt:lpstr>
      <vt:lpstr>PowerPoint-Präsentation</vt:lpstr>
      <vt:lpstr>PowerPoint-Präsentation</vt:lpstr>
      <vt:lpstr>PowerPoint-Präsentation</vt:lpstr>
      <vt:lpstr>Elektronischer Eignungstest für technische Grundbildungen</vt:lpstr>
      <vt:lpstr>PowerPoint-Präsentation</vt:lpstr>
      <vt:lpstr>PowerPoint-Präsentation</vt:lpstr>
      <vt:lpstr>PowerPoint-Präsentation</vt:lpstr>
      <vt:lpstr>PowerPoint-Präsentation</vt:lpstr>
      <vt:lpstr>PowerPoint-Präsentation</vt:lpstr>
      <vt:lpstr>Tipps &amp; Tricks</vt:lpstr>
      <vt:lpstr>MechaniXclub</vt:lpstr>
      <vt:lpstr>Die Berufsmeisterschaft vom 2. und 3. September 2016 </vt:lpstr>
      <vt:lpstr>Siegerehrung Berufsmeisterschaft 2016</vt:lpstr>
      <vt:lpstr>EuroCup 2016 in Bregenz</vt:lpstr>
      <vt:lpstr>EuroCup 2016 in Bregenz: Sensationeller Schweizer Doppelsieg</vt:lpstr>
      <vt:lpstr>Finale im AGVS Ausbildungszentrum Zentralschweiz </vt:lpstr>
      <vt:lpstr>Sieger Riet Bulfoni, qualifiziert für Worldskills in AbuDhabi 2017</vt:lpstr>
      <vt:lpstr>PowerPoint-Präsentation</vt:lpstr>
      <vt:lpstr>Vollbild und Text Xy</vt:lpstr>
    </vt:vector>
  </TitlesOfParts>
  <Company>AGVS Autogewerbeverband der Schweiz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Manuela Jost</dc:creator>
  <cp:lastModifiedBy>Arjeta Berisha</cp:lastModifiedBy>
  <cp:revision>79</cp:revision>
  <cp:lastPrinted>2017-05-17T09:46:41Z</cp:lastPrinted>
  <dcterms:created xsi:type="dcterms:W3CDTF">2014-01-06T09:26:53Z</dcterms:created>
  <dcterms:modified xsi:type="dcterms:W3CDTF">2017-05-17T11:45:41Z</dcterms:modified>
</cp:coreProperties>
</file>