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5715" r:id="rId2"/>
  </p:sldMasterIdLst>
  <p:notesMasterIdLst>
    <p:notesMasterId r:id="rId23"/>
  </p:notesMasterIdLst>
  <p:handoutMasterIdLst>
    <p:handoutMasterId r:id="rId24"/>
  </p:handoutMasterIdLst>
  <p:sldIdLst>
    <p:sldId id="427" r:id="rId3"/>
    <p:sldId id="458" r:id="rId4"/>
    <p:sldId id="535" r:id="rId5"/>
    <p:sldId id="534" r:id="rId6"/>
    <p:sldId id="484" r:id="rId7"/>
    <p:sldId id="514" r:id="rId8"/>
    <p:sldId id="471" r:id="rId9"/>
    <p:sldId id="490" r:id="rId10"/>
    <p:sldId id="491" r:id="rId11"/>
    <p:sldId id="492" r:id="rId12"/>
    <p:sldId id="516" r:id="rId13"/>
    <p:sldId id="521" r:id="rId14"/>
    <p:sldId id="527" r:id="rId15"/>
    <p:sldId id="528" r:id="rId16"/>
    <p:sldId id="529" r:id="rId17"/>
    <p:sldId id="533" r:id="rId18"/>
    <p:sldId id="530" r:id="rId19"/>
    <p:sldId id="531" r:id="rId20"/>
    <p:sldId id="532" r:id="rId21"/>
    <p:sldId id="1532" r:id="rId22"/>
  </p:sldIdLst>
  <p:sldSz cx="9144000" cy="5715000" type="screen16x1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04813" indent="52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809625" indent="104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214438" indent="157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620838" indent="207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3D5"/>
    <a:srgbClr val="E8E8EF"/>
    <a:srgbClr val="788598"/>
    <a:srgbClr val="DCE3EC"/>
    <a:srgbClr val="D9E3EF"/>
    <a:srgbClr val="CDE2E5"/>
    <a:srgbClr val="CED8E4"/>
    <a:srgbClr val="7E8692"/>
    <a:srgbClr val="CAD8E8"/>
    <a:srgbClr val="758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A4E971-9E8F-421B-991C-FB292B4A1523}" v="1" dt="2021-01-08T08:52:15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81030" autoAdjust="0"/>
  </p:normalViewPr>
  <p:slideViewPr>
    <p:cSldViewPr>
      <p:cViewPr varScale="1">
        <p:scale>
          <a:sx n="102" d="100"/>
          <a:sy n="102" d="100"/>
        </p:scale>
        <p:origin x="1074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750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wrap="square" lIns="90138" tIns="45069" rIns="90138" bIns="4506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wrap="square" lIns="90138" tIns="45069" rIns="90138" bIns="4506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0B38489E-753F-4CF0-B531-A2098157A37B}" type="datetime1">
              <a:rPr lang="de-DE"/>
              <a:pPr>
                <a:defRPr/>
              </a:pPr>
              <a:t>23.12.2022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0138" tIns="45069" rIns="90138" bIns="4506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0138" tIns="45069" rIns="90138" bIns="4506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263A7A6F-B32B-42C2-90AC-85BB6442D0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981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38" tIns="45069" rIns="90138" bIns="45069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38" tIns="45069" rIns="90138" bIns="4506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42950"/>
            <a:ext cx="59594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4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38" tIns="45069" rIns="90138" bIns="45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38" tIns="45069" rIns="90138" bIns="45069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38" tIns="45069" rIns="90138" bIns="45069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66F9AA61-7AFB-486C-8413-C1033E3F45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565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63" charset="0"/>
        <a:ea typeface="ＭＳ Ｐゴシック" pitchFamily="63" charset="-128"/>
        <a:cs typeface="ＭＳ Ｐゴシック" pitchFamily="63" charset="-128"/>
      </a:defRPr>
    </a:lvl1pPr>
    <a:lvl2pPr marL="657225" indent="-2524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2pPr>
    <a:lvl3pPr marL="1012825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3pPr>
    <a:lvl4pPr marL="1417638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4pPr>
    <a:lvl5pPr marL="1822450" indent="-201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63" charset="0"/>
        <a:ea typeface="ＭＳ Ｐゴシック" pitchFamily="63" charset="-128"/>
        <a:cs typeface="+mn-cs"/>
      </a:defRPr>
    </a:lvl5pPr>
    <a:lvl6pPr marL="2026082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4052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 sz="1600" b="0" i="0" kern="1200" dirty="0">
                <a:solidFill>
                  <a:schemeClr val="tx1"/>
                </a:solidFill>
                <a:latin typeface="Arial" pitchFamily="63" charset="0"/>
                <a:ea typeface="ＭＳ Ｐゴシック" pitchFamily="63" charset="-128"/>
              </a:rPr>
              <a:t>.</a:t>
            </a: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76" indent="-28572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86" indent="-2285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40" indent="-2285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94" indent="-22857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348" indent="-22857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502" indent="-22857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657" indent="-22857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811" indent="-228577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B3B013-054A-4D8A-97C9-C9AA586DCA0C}" type="slidenum">
              <a:rPr lang="de-DE" altLang="de-DE" sz="1000"/>
              <a:pPr eaLnBrk="1" hangingPunct="1">
                <a:spcBef>
                  <a:spcPct val="0"/>
                </a:spcBef>
              </a:pPr>
              <a:t>1</a:t>
            </a:fld>
            <a:endParaRPr lang="de-DE" altLang="de-DE" sz="1000"/>
          </a:p>
        </p:txBody>
      </p:sp>
    </p:spTree>
    <p:extLst>
      <p:ext uri="{BB962C8B-B14F-4D97-AF65-F5344CB8AC3E}">
        <p14:creationId xmlns:p14="http://schemas.microsoft.com/office/powerpoint/2010/main" val="1825295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600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0E4EE-B144-413D-8823-AEBFBEAC6ABF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501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CH" sz="1600" b="0" i="0" dirty="0"/>
              <a:t>Handlungskompetenzorientierte (bisher fächerorientiert) Ausbildung mit neuer </a:t>
            </a:r>
            <a:r>
              <a:rPr lang="de-CH" sz="1600" b="0" i="0" dirty="0" err="1"/>
              <a:t>BiVO</a:t>
            </a:r>
            <a:r>
              <a:rPr lang="de-CH" sz="1600" b="0" i="0" dirty="0"/>
              <a:t>, per Lehrbeginn 2018.</a:t>
            </a:r>
          </a:p>
          <a:p>
            <a:pPr marL="285750" indent="-285750">
              <a:buFontTx/>
              <a:buChar char="-"/>
            </a:pPr>
            <a:endParaRPr lang="de-CH" sz="1600" b="0" i="0" baseline="0" dirty="0"/>
          </a:p>
          <a:p>
            <a:pPr marL="285750" indent="-285750">
              <a:buFontTx/>
              <a:buChar char="-"/>
            </a:pPr>
            <a:r>
              <a:rPr lang="de-CH" sz="1600" b="0" i="0" baseline="0" dirty="0"/>
              <a:t>Die n</a:t>
            </a:r>
            <a:r>
              <a:rPr lang="de-CH" sz="1600" b="0" i="0" dirty="0"/>
              <a:t>eue Grundlagendokumente </a:t>
            </a:r>
            <a:r>
              <a:rPr lang="de-CH" sz="1600" b="0" i="0" dirty="0" err="1"/>
              <a:t>website</a:t>
            </a:r>
            <a:r>
              <a:rPr lang="de-CH" sz="1600" b="0" i="0" baseline="0" dirty="0"/>
              <a:t> jeweils unter der entsprechenden Grundbildung </a:t>
            </a:r>
            <a:r>
              <a:rPr lang="de-CH" sz="1600" baseline="0" dirty="0"/>
              <a:t>AA, AF und AM.</a:t>
            </a:r>
            <a:endParaRPr lang="de-CH" sz="16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27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52660" y="9429826"/>
            <a:ext cx="2945015" cy="49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3" tIns="46206" rIns="92413" bIns="46206"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1413" indent="-22701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5813" indent="-22701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3013" indent="-227013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0213" indent="-227013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7413" indent="-227013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4613" indent="-227013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F23A5FE-4808-4F7D-A2CF-770D75E8EEAC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- Praktische Prüfungsteil doppelt gewichtet und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Fallnote</a:t>
            </a: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- Mittelwert aus BK von QV und BK aus BFS wird nur für «Fallnotenentscheid» verwendet, in Notenausweis vom EFZ ist nur die Note der BK vom QV</a:t>
            </a:r>
            <a:b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CH" sz="1600" dirty="0" err="1">
                <a:latin typeface="Arial" panose="020B0604020202020204" pitchFamily="34" charset="0"/>
                <a:cs typeface="Arial" panose="020B0604020202020204" pitchFamily="34" charset="0"/>
              </a:rPr>
              <a:t>Fallnote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 BK nur bei Mechatroniker</a:t>
            </a:r>
          </a:p>
        </p:txBody>
      </p:sp>
    </p:spTree>
    <p:extLst>
      <p:ext uri="{BB962C8B-B14F-4D97-AF65-F5344CB8AC3E}">
        <p14:creationId xmlns:p14="http://schemas.microsoft.com/office/powerpoint/2010/main" val="3662453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sz="1600" dirty="0"/>
              <a:t>Postendauer neu 50min (früher 52min), Zeit startet nach Einführung, wenn Aufgabe verstanden ist.</a:t>
            </a:r>
          </a:p>
          <a:p>
            <a:pPr marL="0" indent="0">
              <a:buFontTx/>
              <a:buNone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Neu 20 Punkte pro Posten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MSSK neu nur noch 2Punkte (früher 4Pt.)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Mechatroniker 15 Posten mit genau diesen Handlungskompetenzen bewertet gemäss Tabelle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«/» bedeutet </a:t>
            </a:r>
            <a:r>
              <a:rPr lang="de-CH" sz="1600" u="sng" dirty="0"/>
              <a:t>und/oder</a:t>
            </a:r>
          </a:p>
          <a:p>
            <a:pPr marL="171450" indent="-171450">
              <a:buFontTx/>
              <a:buChar char="-"/>
            </a:pPr>
            <a:r>
              <a:rPr lang="de-CH" sz="1600" dirty="0"/>
              <a:t>«+» bedeutet </a:t>
            </a:r>
            <a:r>
              <a:rPr lang="de-CH" sz="1600" u="sng" dirty="0"/>
              <a:t>und</a:t>
            </a:r>
            <a:endParaRPr lang="de-CH" sz="1600" dirty="0"/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600" dirty="0"/>
              <a:t>Schriftliche Unterlagen (Papier oder offline) zwar erlaubt, jedoch kaum Zeit für Benützung</a:t>
            </a:r>
          </a:p>
          <a:p>
            <a:pPr marL="0" indent="0">
              <a:buFontTx/>
              <a:buNone/>
            </a:pPr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9587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sz="1600" dirty="0"/>
              <a:t>Fachmann 11 Posten mit genau diesen Handlungskompetenzen bewertet gemäss Tabelle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0082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sz="1600" dirty="0"/>
              <a:t>Assistent 7 Posten mit genau diesen Handlungskompetenzen bewertet gemäss Tabelle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567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sz="1600" dirty="0"/>
              <a:t>Vergleich Postenblatt mit Tabelle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Bewertung nach HKB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Maximaler Punkteabzug je Teilbereich beachten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Nur bewerten, was auch auf dem Protokoll aufgeführt ist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Thema Arbeitssicherheit </a:t>
            </a:r>
            <a:r>
              <a:rPr lang="de-CH" sz="1600" dirty="0" err="1"/>
              <a:t>unt</a:t>
            </a:r>
            <a:r>
              <a:rPr lang="de-CH" sz="1600" dirty="0"/>
              <a:t> HKB 3.5.x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8626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sz="1600" dirty="0"/>
              <a:t>Situation/Fall gerne von Kandidat selber lesen lassen, nicht nur vorlesen/erzählen. Ev. Situation graphisch darstellen?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Alle benötigten Infos müssen vor Ort sein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SVBA-Tabellenbuch erlaubt, sonst keine Hilfsmittel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0268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600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9949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600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80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sz="1600" dirty="0"/>
              <a:t>AF in 1.LJ nur noch 1d Schule, dafür in 2.LJ 1.5d</a:t>
            </a:r>
          </a:p>
          <a:p>
            <a:pPr marL="171450" indent="-171450">
              <a:buFontTx/>
              <a:buChar char="-"/>
            </a:pPr>
            <a:r>
              <a:rPr lang="de-CH" sz="1600" dirty="0"/>
              <a:t>AM in 1.LJ nur noch 1d Schule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Daher </a:t>
            </a:r>
            <a:r>
              <a:rPr lang="de-CH" sz="1600" dirty="0" err="1"/>
              <a:t>u.A.</a:t>
            </a:r>
            <a:r>
              <a:rPr lang="de-CH" sz="1600" dirty="0"/>
              <a:t> einfacherer Übertritt von tieferer Ausbildung bei verkürzter Lehrzeit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1584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F9AA61-7AFB-486C-8413-C1033E3F451E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6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6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068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sz="1600" dirty="0"/>
              <a:t>Für AF und AM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Theorie in BFS, Praxis in ÜK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Fachbewilligung nur gültig mit bestandenem QV mit EFZ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23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sz="1600" dirty="0"/>
              <a:t>Beim Mechatroniker seid 2018 und beim AF neu ab Lehrbeginn 2022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2 Kompetenznachweise, Grundlagen und Praxis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Gültig unabhängig von QV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8862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600" dirty="0"/>
              <a:t>- Tertiäre Ausbildung, z.B. Diagnostiker, für Berufsbildner Mechatroniker nicht mehr zwingend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0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sz="1600" dirty="0" err="1"/>
              <a:t>Didaktikmodul</a:t>
            </a:r>
            <a:r>
              <a:rPr lang="de-CH" sz="1600" dirty="0"/>
              <a:t> BB für aller 3 Berufe, Assistent, Fachmann und Mechatroniker</a:t>
            </a:r>
          </a:p>
          <a:p>
            <a:pPr marL="171450" indent="-171450">
              <a:buFontTx/>
              <a:buChar char="-"/>
            </a:pPr>
            <a:r>
              <a:rPr lang="de-CH" sz="1600" dirty="0"/>
              <a:t>Aktuell Module 1, 2 und 3 im Angebot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Nicht nötig bei BB mit tertiärem Abschluss (z.B. Diagnostiker, Meister usw.)</a:t>
            </a:r>
          </a:p>
          <a:p>
            <a:pPr marL="0" indent="0">
              <a:buFontTx/>
              <a:buNone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Entscheid für 1 Thema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58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sz="1600" dirty="0"/>
              <a:t>Wie oft Lerndokumentation mit LL besprechen?? (min 1 mal pro Semester)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indent="-171450">
              <a:buFontTx/>
              <a:buChar char="-"/>
            </a:pPr>
            <a:r>
              <a:rPr lang="de-CH" sz="1600" dirty="0"/>
              <a:t>Neu Gliederung nach Handlungskompetenzen und Handlungskompetenzbereichen, in Betrieb (</a:t>
            </a:r>
            <a:r>
              <a:rPr lang="de-CH" sz="1600" dirty="0" err="1"/>
              <a:t>Lerndok</a:t>
            </a:r>
            <a:r>
              <a:rPr lang="de-CH" sz="1600" dirty="0"/>
              <a:t>.), Berufsschule, ÜK und QV</a:t>
            </a:r>
            <a:br>
              <a:rPr lang="de-CH" sz="1600" dirty="0"/>
            </a:br>
            <a:r>
              <a:rPr lang="de-CH" sz="1600" dirty="0"/>
              <a:t>(nicht mehr Fächer wie Motor, Physik, Fahrwerk usw.)</a:t>
            </a:r>
          </a:p>
          <a:p>
            <a:pPr marL="171450" indent="-171450">
              <a:buFontTx/>
              <a:buChar char="-"/>
            </a:pPr>
            <a:endParaRPr lang="de-CH" sz="160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CH" sz="1600" dirty="0"/>
              <a:t>Weiter mit Auszügen aus Ausführungsbestimmungen zum QV</a:t>
            </a:r>
          </a:p>
          <a:p>
            <a:pPr marL="0" indent="0">
              <a:buFontTx/>
              <a:buNone/>
            </a:pPr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F9AA61-7AFB-486C-8413-C1033E3F451E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955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600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0E4EE-B144-413D-8823-AEBFBEAC6ABF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6363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600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D0E4EE-B144-413D-8823-AEBFBEAC6ABF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76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8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11313"/>
            <a:ext cx="32019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976813"/>
            <a:ext cx="9636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5"/>
          <p:cNvSpPr>
            <a:spLocks noGrp="1"/>
          </p:cNvSpPr>
          <p:nvPr>
            <p:ph sz="quarter" idx="10"/>
          </p:nvPr>
        </p:nvSpPr>
        <p:spPr>
          <a:xfrm>
            <a:off x="756997" y="2904943"/>
            <a:ext cx="7975385" cy="1549590"/>
          </a:xfrm>
        </p:spPr>
        <p:txBody>
          <a:bodyPr/>
          <a:lstStyle>
            <a:lvl1pPr>
              <a:defRPr sz="1900" b="1">
                <a:solidFill>
                  <a:srgbClr val="FF0000"/>
                </a:solidFill>
              </a:defRPr>
            </a:lvl1pPr>
            <a:lvl2pPr marL="0" indent="0">
              <a:buFontTx/>
              <a:buNone/>
              <a:defRPr sz="1600" b="1"/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055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Regionale Präsidentensitzungen Herbst 2014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E8B3-A18D-42E0-B30C-0A6759AE89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568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viertel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076950" y="1863240"/>
            <a:ext cx="2743200" cy="2176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95975" cy="5715000"/>
          </a:xfr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Titel 3"/>
          <p:cNvSpPr>
            <a:spLocks noGrp="1"/>
          </p:cNvSpPr>
          <p:nvPr>
            <p:ph type="title" idx="4294967295"/>
          </p:nvPr>
        </p:nvSpPr>
        <p:spPr>
          <a:xfrm>
            <a:off x="6074022" y="783270"/>
            <a:ext cx="2844311" cy="89027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altLang="de-DE"/>
              <a:t>Titelmasterformat durch Klicken bearbeiten</a:t>
            </a:r>
            <a:endParaRPr lang="de-CH" alt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Regionale Präsidentensitzungen Herbst 2014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EEFE7-A97E-44A9-A40A-08F1C7554D5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275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halt –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6" y="1377173"/>
            <a:ext cx="8307692" cy="3239823"/>
          </a:xfrm>
        </p:spPr>
        <p:txBody>
          <a:bodyPr/>
          <a:lstStyle>
            <a:lvl1pPr marL="283652" indent="-283652">
              <a:spcBef>
                <a:spcPts val="766"/>
              </a:spcBef>
              <a:buFont typeface="Arial" pitchFamily="34" charset="0"/>
              <a:buChar char="•"/>
              <a:defRPr sz="1260"/>
            </a:lvl1pPr>
            <a:lvl2pPr marL="287162" indent="-287162">
              <a:buFont typeface="Arial" pitchFamily="34" charset="0"/>
              <a:buChar char="&gt;"/>
              <a:defRPr/>
            </a:lvl2pPr>
            <a:lvl3pPr marL="287162" indent="-287162">
              <a:buFont typeface="Arial" pitchFamily="34" charset="0"/>
              <a:buChar char="&gt;"/>
              <a:defRPr/>
            </a:lvl3pPr>
            <a:lvl4pPr marL="287162" indent="-287162">
              <a:buFont typeface="Arial" pitchFamily="34" charset="0"/>
              <a:buChar char="&gt;"/>
              <a:defRPr/>
            </a:lvl4pPr>
            <a:lvl5pPr marL="287162" indent="-287162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6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DA3E-6EC7-435C-884A-AB21C89B8E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1763713" y="5449888"/>
            <a:ext cx="914400" cy="914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0563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F6A36-8E76-4ED8-92EA-35650180B323}" type="datetime4">
              <a:rPr lang="de-DE"/>
              <a:pPr>
                <a:defRPr/>
              </a:pPr>
              <a:t>23. Dezember 2022</a:t>
            </a:fld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/ </a:t>
            </a:r>
            <a:fld id="{A02FA056-3481-450C-9AB8-210440408B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505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8"/>
            <a:ext cx="9144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611313"/>
            <a:ext cx="32019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976813"/>
            <a:ext cx="96361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5"/>
          <p:cNvSpPr>
            <a:spLocks noGrp="1"/>
          </p:cNvSpPr>
          <p:nvPr>
            <p:ph sz="quarter" idx="10"/>
          </p:nvPr>
        </p:nvSpPr>
        <p:spPr>
          <a:xfrm>
            <a:off x="756997" y="2904943"/>
            <a:ext cx="7975385" cy="1549590"/>
          </a:xfrm>
        </p:spPr>
        <p:txBody>
          <a:bodyPr/>
          <a:lstStyle>
            <a:lvl1pPr>
              <a:defRPr sz="1900" b="1">
                <a:solidFill>
                  <a:srgbClr val="FF0000"/>
                </a:solidFill>
              </a:defRPr>
            </a:lvl1pPr>
            <a:lvl2pPr marL="0" indent="0">
              <a:buFontTx/>
              <a:buNone/>
              <a:defRPr sz="1600" b="1"/>
            </a:lvl2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6233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52775" y="1671982"/>
            <a:ext cx="8307692" cy="3239823"/>
          </a:xfrm>
        </p:spPr>
        <p:txBody>
          <a:bodyPr/>
          <a:lstStyle>
            <a:lvl1pPr marL="303912" indent="-303912">
              <a:lnSpc>
                <a:spcPct val="150000"/>
              </a:lnSpc>
              <a:spcBef>
                <a:spcPts val="851"/>
              </a:spcBef>
              <a:buFont typeface="+mj-lt"/>
              <a:buAutoNum type="arabicPeriod"/>
              <a:tabLst>
                <a:tab pos="6359646" algn="r"/>
              </a:tabLst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45DF-BF1D-48E2-B9D2-CFEDA950AF6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((</a:t>
            </a:r>
            <a:r>
              <a:rPr lang="de-DE" dirty="0" err="1"/>
              <a:t>Fusszeile</a:t>
            </a:r>
            <a:r>
              <a:rPr lang="de-DE" dirty="0"/>
              <a:t>))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7679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 und 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3" y="1468173"/>
            <a:ext cx="9143999" cy="3750000"/>
          </a:xfrm>
          <a:noFill/>
        </p:spPr>
        <p:txBody>
          <a:bodyPr/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00B75-7AC3-44B0-B406-EEB3ECA98C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((</a:t>
            </a:r>
            <a:r>
              <a:rPr lang="de-DE" dirty="0" err="1"/>
              <a:t>Fusszeile</a:t>
            </a:r>
            <a:r>
              <a:rPr lang="de-DE" dirty="0"/>
              <a:t>))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194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57200" y="1667950"/>
            <a:ext cx="8307692" cy="949523"/>
          </a:xfrm>
        </p:spPr>
        <p:txBody>
          <a:bodyPr/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452775" y="2677480"/>
            <a:ext cx="8307692" cy="2234323"/>
          </a:xfrm>
        </p:spPr>
        <p:txBody>
          <a:bodyPr/>
          <a:lstStyle>
            <a:lvl1pPr marL="303912" indent="-303912">
              <a:lnSpc>
                <a:spcPct val="150000"/>
              </a:lnSpc>
              <a:spcBef>
                <a:spcPts val="851"/>
              </a:spcBef>
              <a:buFont typeface="+mj-lt"/>
              <a:buAutoNum type="arabicPeriod"/>
              <a:tabLst>
                <a:tab pos="6359646" algn="r"/>
              </a:tabLst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050B-878F-4EC8-93BE-2D765709117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3921864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674892"/>
            <a:ext cx="4916852" cy="3522869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806777" y="1460236"/>
            <a:ext cx="3337227" cy="3750000"/>
          </a:xfr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A05F6-B5DE-451C-829A-75F5EFFBA3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312862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6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377172"/>
            <a:ext cx="8307692" cy="3239823"/>
          </a:xfrm>
        </p:spPr>
        <p:txBody>
          <a:bodyPr/>
          <a:lstStyle>
            <a:lvl1pPr marL="0" indent="0">
              <a:spcBef>
                <a:spcPts val="851"/>
              </a:spcBef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7FD7-B9F3-4947-939B-6FFBF0F6B7D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332922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52775" y="1671982"/>
            <a:ext cx="8307692" cy="3239823"/>
          </a:xfrm>
        </p:spPr>
        <p:txBody>
          <a:bodyPr/>
          <a:lstStyle>
            <a:lvl1pPr marL="303912" indent="-303912">
              <a:lnSpc>
                <a:spcPct val="150000"/>
              </a:lnSpc>
              <a:spcBef>
                <a:spcPts val="851"/>
              </a:spcBef>
              <a:buFont typeface="+mj-lt"/>
              <a:buAutoNum type="arabicPeriod"/>
              <a:tabLst>
                <a:tab pos="6359646" algn="r"/>
              </a:tabLst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D377-ACDE-4144-9753-7F8BBC9EDA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Regionale Präsidentensitzungen Herbst 2014</a:t>
            </a:r>
          </a:p>
        </p:txBody>
      </p:sp>
    </p:spTree>
    <p:extLst>
      <p:ext uri="{BB962C8B-B14F-4D97-AF65-F5344CB8AC3E}">
        <p14:creationId xmlns:p14="http://schemas.microsoft.com/office/powerpoint/2010/main" val="1770733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377172"/>
            <a:ext cx="8307692" cy="3239823"/>
          </a:xfrm>
        </p:spPr>
        <p:txBody>
          <a:bodyPr/>
          <a:lstStyle>
            <a:lvl1pPr marL="315168" indent="-315168">
              <a:spcBef>
                <a:spcPts val="851"/>
              </a:spcBef>
              <a:buFont typeface="Arial" pitchFamily="34" charset="0"/>
              <a:buChar char="•"/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DA3E-6EC7-435C-884A-AB21C89B8E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1763713" y="5449888"/>
            <a:ext cx="914400" cy="914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387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2"/>
          </p:nvPr>
        </p:nvSpPr>
        <p:spPr>
          <a:xfrm>
            <a:off x="450929" y="1382200"/>
            <a:ext cx="4984615" cy="3750000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807633" y="1452298"/>
            <a:ext cx="3336369" cy="3750000"/>
          </a:xfrm>
          <a:noFill/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55982-9C50-43D9-AB4B-6888D975F7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36591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 und Bild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2"/>
          </p:nvPr>
        </p:nvSpPr>
        <p:spPr>
          <a:xfrm>
            <a:off x="450927" y="1382200"/>
            <a:ext cx="8307692" cy="755220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10E67-5C9A-4E1C-A0FE-E9E8C251BF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132697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F0DE-D00C-4176-92F7-1020D6A1504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174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viertel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43" tIns="40522" rIns="81043" bIns="40522"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076950" y="1863240"/>
            <a:ext cx="2743200" cy="2176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95975" cy="5715000"/>
          </a:xfr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Titel 3"/>
          <p:cNvSpPr>
            <a:spLocks noGrp="1"/>
          </p:cNvSpPr>
          <p:nvPr>
            <p:ph type="title" idx="4294967295"/>
          </p:nvPr>
        </p:nvSpPr>
        <p:spPr>
          <a:xfrm>
            <a:off x="6074022" y="783270"/>
            <a:ext cx="2844311" cy="890273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altLang="de-DE"/>
              <a:t>Titelmasterformat durch Klicken bearbeiten</a:t>
            </a:r>
            <a:endParaRPr lang="de-CH" alt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9222-4B35-49FA-8E82-D21FC2A848C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9609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nhalt –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377172"/>
            <a:ext cx="8307692" cy="3239823"/>
          </a:xfrm>
        </p:spPr>
        <p:txBody>
          <a:bodyPr/>
          <a:lstStyle>
            <a:lvl1pPr marL="315168" indent="-315168">
              <a:spcBef>
                <a:spcPts val="851"/>
              </a:spcBef>
              <a:buFont typeface="Arial" pitchFamily="34" charset="0"/>
              <a:buChar char="•"/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DA3E-6EC7-435C-884A-AB21C89B8E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((Fusszeile)) 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45227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 und 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3" y="1468173"/>
            <a:ext cx="9143999" cy="3750000"/>
          </a:xfrm>
          <a:noFill/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0941-272A-47DD-B611-261206A8BBC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Regionale Präsidentensitzungen Herbst 2014</a:t>
            </a:r>
          </a:p>
        </p:txBody>
      </p:sp>
    </p:spTree>
    <p:extLst>
      <p:ext uri="{BB962C8B-B14F-4D97-AF65-F5344CB8AC3E}">
        <p14:creationId xmlns:p14="http://schemas.microsoft.com/office/powerpoint/2010/main" val="333512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57200" y="1667950"/>
            <a:ext cx="8307692" cy="949523"/>
          </a:xfrm>
        </p:spPr>
        <p:txBody>
          <a:bodyPr/>
          <a:lstStyle>
            <a:lvl1pPr>
              <a:defRPr sz="18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4"/>
          </p:nvPr>
        </p:nvSpPr>
        <p:spPr>
          <a:xfrm>
            <a:off x="452775" y="2677480"/>
            <a:ext cx="8307692" cy="2234323"/>
          </a:xfrm>
        </p:spPr>
        <p:txBody>
          <a:bodyPr/>
          <a:lstStyle>
            <a:lvl1pPr marL="303912" indent="-303912">
              <a:lnSpc>
                <a:spcPct val="150000"/>
              </a:lnSpc>
              <a:spcBef>
                <a:spcPts val="851"/>
              </a:spcBef>
              <a:buFont typeface="+mj-lt"/>
              <a:buAutoNum type="arabicPeriod"/>
              <a:tabLst>
                <a:tab pos="6359646" algn="r"/>
              </a:tabLst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20C0-9D4D-49DD-AF22-A9C51D1C8E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Regionale Präsidentensitzungen Herbst 2014</a:t>
            </a:r>
          </a:p>
        </p:txBody>
      </p:sp>
    </p:spTree>
    <p:extLst>
      <p:ext uri="{BB962C8B-B14F-4D97-AF65-F5344CB8AC3E}">
        <p14:creationId xmlns:p14="http://schemas.microsoft.com/office/powerpoint/2010/main" val="30666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674892"/>
            <a:ext cx="4916852" cy="3522869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7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806777" y="1460236"/>
            <a:ext cx="3337227" cy="3750000"/>
          </a:xfr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FF81-2C5F-416D-B698-BAE76BE01D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Regionale Präsidentensitzungen Herbst 2014</a:t>
            </a:r>
          </a:p>
        </p:txBody>
      </p:sp>
    </p:spTree>
    <p:extLst>
      <p:ext uri="{BB962C8B-B14F-4D97-AF65-F5344CB8AC3E}">
        <p14:creationId xmlns:p14="http://schemas.microsoft.com/office/powerpoint/2010/main" val="52971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6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377172"/>
            <a:ext cx="8307692" cy="3239823"/>
          </a:xfrm>
        </p:spPr>
        <p:txBody>
          <a:bodyPr/>
          <a:lstStyle>
            <a:lvl1pPr marL="0" indent="0">
              <a:spcBef>
                <a:spcPts val="851"/>
              </a:spcBef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F4CD0-C15C-421D-BE5F-650085AE1A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Regionale Präsidentensitzungen Herbst 2014</a:t>
            </a:r>
          </a:p>
        </p:txBody>
      </p:sp>
    </p:spTree>
    <p:extLst>
      <p:ext uri="{BB962C8B-B14F-4D97-AF65-F5344CB8AC3E}">
        <p14:creationId xmlns:p14="http://schemas.microsoft.com/office/powerpoint/2010/main" val="56190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452775" y="1377172"/>
            <a:ext cx="8307692" cy="3239823"/>
          </a:xfrm>
        </p:spPr>
        <p:txBody>
          <a:bodyPr/>
          <a:lstStyle>
            <a:lvl1pPr marL="315168" indent="-315168">
              <a:spcBef>
                <a:spcPts val="851"/>
              </a:spcBef>
              <a:buFont typeface="Arial" pitchFamily="34" charset="0"/>
              <a:buChar char="•"/>
              <a:defRPr sz="1400"/>
            </a:lvl1pPr>
            <a:lvl2pPr marL="319068" indent="-319068">
              <a:buFont typeface="Arial" pitchFamily="34" charset="0"/>
              <a:buChar char="&gt;"/>
              <a:defRPr/>
            </a:lvl2pPr>
            <a:lvl3pPr marL="319068" indent="-319068">
              <a:buFont typeface="Arial" pitchFamily="34" charset="0"/>
              <a:buChar char="&gt;"/>
              <a:defRPr/>
            </a:lvl3pPr>
            <a:lvl4pPr marL="319068" indent="-319068">
              <a:buFont typeface="Arial" pitchFamily="34" charset="0"/>
              <a:buChar char="&gt;"/>
              <a:defRPr/>
            </a:lvl4pPr>
            <a:lvl5pPr marL="319068" indent="-319068">
              <a:buFont typeface="Arial" pitchFamily="34" charset="0"/>
              <a:buChar char="&gt;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42BDE-D419-47AF-A983-F6AE2E401F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Regionale Präsidentensitzungen Herbst 2014</a:t>
            </a:r>
          </a:p>
        </p:txBody>
      </p:sp>
    </p:spTree>
    <p:extLst>
      <p:ext uri="{BB962C8B-B14F-4D97-AF65-F5344CB8AC3E}">
        <p14:creationId xmlns:p14="http://schemas.microsoft.com/office/powerpoint/2010/main" val="272813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2"/>
          </p:nvPr>
        </p:nvSpPr>
        <p:spPr>
          <a:xfrm>
            <a:off x="450929" y="1382200"/>
            <a:ext cx="4984615" cy="3750000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5807633" y="1452298"/>
            <a:ext cx="3336369" cy="3750000"/>
          </a:xfrm>
          <a:noFill/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BA86F-6231-4843-AE1E-CCCA69E7986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Regionale Präsidentensitzungen Herbst 2014</a:t>
            </a:r>
          </a:p>
        </p:txBody>
      </p:sp>
    </p:spTree>
    <p:extLst>
      <p:ext uri="{BB962C8B-B14F-4D97-AF65-F5344CB8AC3E}">
        <p14:creationId xmlns:p14="http://schemas.microsoft.com/office/powerpoint/2010/main" val="212354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Text und Bild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2"/>
          </p:nvPr>
        </p:nvSpPr>
        <p:spPr>
          <a:xfrm>
            <a:off x="450927" y="1382200"/>
            <a:ext cx="8307692" cy="755220"/>
          </a:xfrm>
        </p:spPr>
        <p:txBody>
          <a:bodyPr/>
          <a:lstStyle>
            <a:lvl1pPr marL="0" indent="0">
              <a:spcBef>
                <a:spcPts val="851"/>
              </a:spcBef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545" y="545978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FB804-2BD4-4CA7-9AC4-76B5BB16A2B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Regionale Präsidentensitzungen Herbst 2014</a:t>
            </a:r>
          </a:p>
        </p:txBody>
      </p:sp>
    </p:spTree>
    <p:extLst>
      <p:ext uri="{BB962C8B-B14F-4D97-AF65-F5344CB8AC3E}">
        <p14:creationId xmlns:p14="http://schemas.microsoft.com/office/powerpoint/2010/main" val="61722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42188" y="5402263"/>
            <a:ext cx="15636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77ECED31-06E4-44F5-B080-4C42DD14DD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449388"/>
            <a:ext cx="83073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546100"/>
            <a:ext cx="83073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50850" y="5397500"/>
            <a:ext cx="2895600" cy="201613"/>
          </a:xfrm>
          <a:prstGeom prst="rect">
            <a:avLst/>
          </a:prstGeom>
        </p:spPr>
        <p:txBody>
          <a:bodyPr vert="horz" lIns="81043" tIns="40522" rIns="81043" bIns="40522" rtlCol="0" anchor="t"/>
          <a:lstStyle>
            <a:lvl1pPr algn="l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Regionale Präsidentensitzungen Herbst 2014</a:t>
            </a: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0" y="0"/>
            <a:ext cx="7112000" cy="300038"/>
          </a:xfrm>
          <a:prstGeom prst="rect">
            <a:avLst/>
          </a:prstGeom>
          <a:solidFill>
            <a:srgbClr val="788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043" tIns="40522" rIns="81043" bIns="4052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de-DE">
              <a:latin typeface="Times" pitchFamily="18" charset="0"/>
              <a:cs typeface="+mn-cs"/>
            </a:endParaRPr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7158038" y="0"/>
            <a:ext cx="1985962" cy="300038"/>
          </a:xfrm>
          <a:prstGeom prst="rect">
            <a:avLst/>
          </a:prstGeom>
          <a:solidFill>
            <a:srgbClr val="DCE3EC"/>
          </a:solidFill>
          <a:ln>
            <a:noFill/>
          </a:ln>
        </p:spPr>
        <p:txBody>
          <a:bodyPr wrap="none" lIns="81043" tIns="40522" rIns="81043" bIns="4052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de-DE">
              <a:latin typeface="Times" pitchFamily="18" charset="0"/>
              <a:cs typeface="+mn-cs"/>
            </a:endParaRPr>
          </a:p>
        </p:txBody>
      </p:sp>
      <p:pic>
        <p:nvPicPr>
          <p:cNvPr id="2" name="Grafik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47625"/>
            <a:ext cx="1195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07" r:id="rId1"/>
    <p:sldLayoutId id="2147485708" r:id="rId2"/>
    <p:sldLayoutId id="2147485702" r:id="rId3"/>
    <p:sldLayoutId id="2147485709" r:id="rId4"/>
    <p:sldLayoutId id="2147485710" r:id="rId5"/>
    <p:sldLayoutId id="2147485703" r:id="rId6"/>
    <p:sldLayoutId id="2147485704" r:id="rId7"/>
    <p:sldLayoutId id="2147485705" r:id="rId8"/>
    <p:sldLayoutId id="2147485706" r:id="rId9"/>
    <p:sldLayoutId id="2147485711" r:id="rId10"/>
    <p:sldLayoutId id="2147485712" r:id="rId11"/>
    <p:sldLayoutId id="2147485713" r:id="rId12"/>
    <p:sldLayoutId id="214748571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+mj-lt"/>
          <a:ea typeface="ＭＳ Ｐゴシック" pitchFamily="63" charset="-128"/>
          <a:cs typeface="ＭＳ Ｐゴシック" pitchFamily="6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1400">
          <a:solidFill>
            <a:schemeClr val="tx1"/>
          </a:solidFill>
          <a:latin typeface="+mn-lt"/>
          <a:ea typeface="ＭＳ Ｐゴシック" pitchFamily="63" charset="-128"/>
          <a:cs typeface="ＭＳ Ｐゴシック" pitchFamily="63" charset="-128"/>
        </a:defRPr>
      </a:lvl1pPr>
      <a:lvl2pPr marL="674688" indent="-2698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2pPr>
      <a:lvl3pPr marL="1079500" indent="-2698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3pPr>
      <a:lvl4pPr marL="1450975" indent="-2698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4pPr>
      <a:lvl5pPr marL="1822450" indent="-2698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5pPr>
      <a:lvl6pPr marL="2228690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6pPr>
      <a:lvl7pPr marL="2633906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7pPr>
      <a:lvl8pPr marL="3039123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8pPr>
      <a:lvl9pPr marL="3444339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9pPr>
    </p:bodyStyle>
    <p:otherStyle>
      <a:defPPr>
        <a:defRPr lang="de-DE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42188" y="5402263"/>
            <a:ext cx="15636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fld id="{FABF6120-2DE7-4CFB-BAB1-64385BC31EC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449388"/>
            <a:ext cx="83073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546100"/>
            <a:ext cx="83073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50850" y="5397500"/>
            <a:ext cx="2895600" cy="201613"/>
          </a:xfrm>
          <a:prstGeom prst="rect">
            <a:avLst/>
          </a:prstGeom>
        </p:spPr>
        <p:txBody>
          <a:bodyPr vert="horz" lIns="81043" tIns="40522" rIns="81043" bIns="40522" rtlCol="0" anchor="t"/>
          <a:lstStyle>
            <a:lvl1pPr algn="l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((Fusszeile)) Lorem ipsum dolor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0" y="0"/>
            <a:ext cx="7112000" cy="300038"/>
          </a:xfrm>
          <a:prstGeom prst="rect">
            <a:avLst/>
          </a:prstGeom>
          <a:solidFill>
            <a:srgbClr val="788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043" tIns="40522" rIns="81043" bIns="4052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de-DE" dirty="0">
              <a:latin typeface="Times" pitchFamily="18" charset="0"/>
              <a:cs typeface="+mn-cs"/>
            </a:endParaRPr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7158038" y="0"/>
            <a:ext cx="1985962" cy="300038"/>
          </a:xfrm>
          <a:prstGeom prst="rect">
            <a:avLst/>
          </a:prstGeom>
          <a:solidFill>
            <a:srgbClr val="DCE3EC"/>
          </a:solidFill>
          <a:ln>
            <a:noFill/>
          </a:ln>
        </p:spPr>
        <p:txBody>
          <a:bodyPr wrap="none" lIns="81043" tIns="40522" rIns="81043" bIns="40522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endParaRPr lang="en-US" altLang="de-DE" dirty="0">
              <a:latin typeface="Times" pitchFamily="18" charset="0"/>
              <a:cs typeface="+mn-cs"/>
            </a:endParaRPr>
          </a:p>
        </p:txBody>
      </p:sp>
      <p:pic>
        <p:nvPicPr>
          <p:cNvPr id="2" name="Grafik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47625"/>
            <a:ext cx="11953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64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  <p:sldLayoutId id="2147485717" r:id="rId2"/>
    <p:sldLayoutId id="2147485718" r:id="rId3"/>
    <p:sldLayoutId id="2147485719" r:id="rId4"/>
    <p:sldLayoutId id="2147485720" r:id="rId5"/>
    <p:sldLayoutId id="2147485721" r:id="rId6"/>
    <p:sldLayoutId id="2147485722" r:id="rId7"/>
    <p:sldLayoutId id="2147485723" r:id="rId8"/>
    <p:sldLayoutId id="2147485724" r:id="rId9"/>
    <p:sldLayoutId id="2147485725" r:id="rId10"/>
    <p:sldLayoutId id="2147485726" r:id="rId11"/>
    <p:sldLayoutId id="214748572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+mj-lt"/>
          <a:ea typeface="ＭＳ Ｐゴシック" pitchFamily="63" charset="-128"/>
          <a:cs typeface="ＭＳ Ｐゴシック" pitchFamily="63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latin typeface="Arial" pitchFamily="63" charset="0"/>
          <a:ea typeface="ＭＳ Ｐゴシック" pitchFamily="63" charset="-128"/>
          <a:cs typeface="ＭＳ Ｐゴシック" pitchFamily="63" charset="-128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63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1400">
          <a:solidFill>
            <a:schemeClr val="tx1"/>
          </a:solidFill>
          <a:latin typeface="+mn-lt"/>
          <a:ea typeface="ＭＳ Ｐゴシック" pitchFamily="63" charset="-128"/>
          <a:cs typeface="ＭＳ Ｐゴシック" pitchFamily="63" charset="-128"/>
        </a:defRPr>
      </a:lvl1pPr>
      <a:lvl2pPr marL="674688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2pPr>
      <a:lvl3pPr marL="107950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3pPr>
      <a:lvl4pPr marL="1450975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4pPr>
      <a:lvl5pPr marL="1822450" indent="-269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5pPr>
      <a:lvl6pPr marL="2228690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6pPr>
      <a:lvl7pPr marL="2633906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7pPr>
      <a:lvl8pPr marL="3039123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8pPr>
      <a:lvl9pPr marL="3444339" indent="-270144" algn="l" rtl="0" eaLnBrk="1" fontAlgn="base" hangingPunct="1">
        <a:spcBef>
          <a:spcPct val="20000"/>
        </a:spcBef>
        <a:spcAft>
          <a:spcPct val="0"/>
        </a:spcAft>
        <a:buFont typeface="Arial" pitchFamily="63" charset="0"/>
        <a:buChar char="&gt;"/>
        <a:defRPr sz="1400">
          <a:solidFill>
            <a:schemeClr val="tx1"/>
          </a:solidFill>
          <a:latin typeface="+mn-lt"/>
          <a:ea typeface="ＭＳ Ｐゴシック" pitchFamily="63" charset="-128"/>
        </a:defRPr>
      </a:lvl9pPr>
    </p:bodyStyle>
    <p:otherStyle>
      <a:defPPr>
        <a:defRPr lang="de-DE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utoberufe.ch/" TargetMode="External"/><Relationship Id="rId4" Type="http://schemas.openxmlformats.org/officeDocument/2006/relationships/hyperlink" Target="http://www.agvs-upsa.ch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owehrle-my.sharepoint.com/personal/johann_wehrle_jowehrle_ch/Documents/Trainer-T&#228;tigkeit,%20Referent,%20Pr&#252;fungsexperte/AGVS%20PEX-Kurse/Kurs%20Pr&#252;fungsexperten%20AGVS/Praktische%20Posten/20200128_AA_PA_Posten-05_Aufgabe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jowehrle-my.sharepoint.com/personal/johann_wehrle_jowehrle_ch/Documents/Trainer-T&#228;tigkeit,%20Referent,%20Pr&#252;fungsexperte/AGVS%20PEX-Kurse/Kurs%20Pr&#252;fungsexperten%20AGVS/Praktische%20Posten/20200128_AA_PA_Posten_05_Bewertung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1"/>
          <p:cNvSpPr>
            <a:spLocks noGrp="1"/>
          </p:cNvSpPr>
          <p:nvPr>
            <p:ph sz="quarter" idx="10"/>
          </p:nvPr>
        </p:nvSpPr>
        <p:spPr>
          <a:xfrm>
            <a:off x="757238" y="2604244"/>
            <a:ext cx="8351266" cy="2053456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de-DE" sz="2400" kern="1200" dirty="0">
                <a:latin typeface="Arial" charset="0"/>
                <a:ea typeface="+mn-ea"/>
                <a:cs typeface="+mn-cs"/>
              </a:rPr>
              <a:t>Expertenkurs</a:t>
            </a:r>
          </a:p>
          <a:p>
            <a:pPr lvl="0">
              <a:spcBef>
                <a:spcPct val="0"/>
              </a:spcBef>
            </a:pPr>
            <a:r>
              <a:rPr lang="de-DE" sz="2400" kern="1200" dirty="0">
                <a:latin typeface="Arial" charset="0"/>
                <a:ea typeface="+mn-ea"/>
                <a:cs typeface="+mn-cs"/>
              </a:rPr>
              <a:t>Qualifikationsverfahren </a:t>
            </a:r>
          </a:p>
          <a:p>
            <a:pPr lvl="0">
              <a:spcBef>
                <a:spcPct val="0"/>
              </a:spcBef>
            </a:pPr>
            <a:r>
              <a:rPr lang="de-DE" sz="2400" kern="1200" dirty="0">
                <a:latin typeface="Arial" charset="0"/>
                <a:ea typeface="+mn-ea"/>
                <a:cs typeface="+mn-cs"/>
              </a:rPr>
              <a:t>Automobil-Assistent /-in</a:t>
            </a:r>
          </a:p>
          <a:p>
            <a:pPr lvl="0">
              <a:spcBef>
                <a:spcPct val="0"/>
              </a:spcBef>
            </a:pPr>
            <a:r>
              <a:rPr lang="de-DE" sz="2400" kern="1200" dirty="0">
                <a:latin typeface="Arial" charset="0"/>
                <a:ea typeface="+mn-ea"/>
                <a:cs typeface="+mn-cs"/>
              </a:rPr>
              <a:t>Automobil-Fachmann /-Fachfrau</a:t>
            </a:r>
          </a:p>
          <a:p>
            <a:pPr lvl="0">
              <a:spcBef>
                <a:spcPct val="0"/>
              </a:spcBef>
            </a:pPr>
            <a:r>
              <a:rPr lang="de-DE" sz="2400" kern="1200" dirty="0">
                <a:latin typeface="Arial" charset="0"/>
                <a:ea typeface="+mn-ea"/>
                <a:cs typeface="+mn-cs"/>
              </a:rPr>
              <a:t>Automobil-Mechatroniker /-in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400" b="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231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6" y="920978"/>
            <a:ext cx="8928992" cy="455192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01480" algn="l"/>
              </a:tabLst>
            </a:pPr>
            <a:r>
              <a:rPr lang="de-CH" dirty="0">
                <a:solidFill>
                  <a:srgbClr val="FE0000"/>
                </a:solidFill>
                <a:latin typeface="Arial" charset="0"/>
              </a:rPr>
              <a:t>Verordnung über die berufliche Grundbildung AM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BDA3E-6EC7-435C-884A-AB21C89B8E5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6" name="Picture 2" descr="C:\Users\mj.AGVSBE.009\AppData\Local\Microsoft\Windows\Temporary Internet Files\Content.IE5\6KI8LQWE\MC90043267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9" y="4657700"/>
            <a:ext cx="466809" cy="46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3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442913" y="546100"/>
            <a:ext cx="8307387" cy="749300"/>
          </a:xfrm>
          <a:ln/>
        </p:spPr>
        <p:txBody>
          <a:bodyPr/>
          <a:lstStyle/>
          <a:p>
            <a:pPr eaLnBrk="1" hangingPunct="1"/>
            <a:r>
              <a:rPr lang="de-CH" dirty="0">
                <a:solidFill>
                  <a:srgbClr val="FE0000"/>
                </a:solidFill>
                <a:latin typeface="Arial" charset="0"/>
              </a:rPr>
              <a:t>Verordnung über die berufliche Grundbildung AA / AF / AM per 2018</a:t>
            </a:r>
            <a:endParaRPr lang="de-DE" altLang="de-DE" dirty="0">
              <a:ea typeface="ＭＳ Ｐゴシック" pitchFamily="34" charset="-128"/>
            </a:endParaRPr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1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B534B33-86CC-49B1-8B8B-94B35C820DE9}" type="slidenum">
              <a:rPr lang="de-DE" altLang="de-DE" sz="8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800" dirty="0"/>
          </a:p>
        </p:txBody>
      </p:sp>
      <p:sp>
        <p:nvSpPr>
          <p:cNvPr id="6" name="Inhaltsplatzhalter 2"/>
          <p:cNvSpPr>
            <a:spLocks noGrp="1"/>
          </p:cNvSpPr>
          <p:nvPr>
            <p:ph idx="12"/>
          </p:nvPr>
        </p:nvSpPr>
        <p:spPr>
          <a:xfrm>
            <a:off x="539552" y="1057300"/>
            <a:ext cx="8307692" cy="261808"/>
          </a:xfrm>
        </p:spPr>
        <p:txBody>
          <a:bodyPr/>
          <a:lstStyle/>
          <a:p>
            <a:r>
              <a:rPr lang="de-CH" dirty="0"/>
              <a:t>Handlungskompetenzbereiche:</a:t>
            </a:r>
            <a:br>
              <a:rPr lang="de-CH" dirty="0"/>
            </a:br>
            <a:endParaRPr lang="de-CH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400515"/>
              </p:ext>
            </p:extLst>
          </p:nvPr>
        </p:nvGraphicFramePr>
        <p:xfrm>
          <a:off x="611560" y="1417340"/>
          <a:ext cx="842493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0011">
                <a:tc>
                  <a:txBody>
                    <a:bodyPr/>
                    <a:lstStyle/>
                    <a:p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Prüfen und warten von Fahrzeugen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Austauschen</a:t>
                      </a:r>
                    </a:p>
                    <a:p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von Verschleiss-teilen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5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Unterstützen von betrieblichen Abläufen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5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Reparieren von Systemen</a:t>
                      </a:r>
                    </a:p>
                    <a:p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5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>
                          <a:solidFill>
                            <a:schemeClr val="tx1"/>
                          </a:solidFill>
                        </a:rPr>
                        <a:t>Diagnostizieren mechatronischer</a:t>
                      </a:r>
                      <a:r>
                        <a:rPr lang="de-CH" sz="1400" baseline="0" dirty="0">
                          <a:solidFill>
                            <a:schemeClr val="tx1"/>
                          </a:solidFill>
                        </a:rPr>
                        <a:t> Systeme</a:t>
                      </a:r>
                      <a:endParaRPr lang="de-C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257">
                <a:tc gridSpan="3">
                  <a:txBody>
                    <a:bodyPr/>
                    <a:lstStyle/>
                    <a:p>
                      <a:pPr marL="0" marR="0" lvl="0" indent="0" algn="ctr" defTabSz="405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Automobil-Assistent (AA)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5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5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5" t="7983" r="23990" b="27169"/>
          <a:stretch/>
        </p:blipFill>
        <p:spPr>
          <a:xfrm>
            <a:off x="691637" y="3291646"/>
            <a:ext cx="1216067" cy="201238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195736" y="4657700"/>
            <a:ext cx="633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Neue Grundlagendokumente unter der jeweiligen Grundbildung unter </a:t>
            </a:r>
            <a:r>
              <a:rPr lang="de-CH" dirty="0">
                <a:hlinkClick r:id="rId4"/>
              </a:rPr>
              <a:t>www.agvs-upsa.ch</a:t>
            </a:r>
            <a:r>
              <a:rPr lang="de-CH" dirty="0"/>
              <a:t> / </a:t>
            </a:r>
            <a:r>
              <a:rPr lang="de-CH" dirty="0">
                <a:hlinkClick r:id="rId5"/>
              </a:rPr>
              <a:t>www.autoberufe.ch</a:t>
            </a:r>
            <a:r>
              <a:rPr lang="de-CH" dirty="0"/>
              <a:t>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830737"/>
              </p:ext>
            </p:extLst>
          </p:nvPr>
        </p:nvGraphicFramePr>
        <p:xfrm>
          <a:off x="611560" y="2497460"/>
          <a:ext cx="842493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41316943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454281530"/>
                    </a:ext>
                  </a:extLst>
                </a:gridCol>
              </a:tblGrid>
              <a:tr h="302485">
                <a:tc>
                  <a:txBody>
                    <a:bodyPr/>
                    <a:lstStyle/>
                    <a:p>
                      <a:pPr algn="ctr"/>
                      <a:r>
                        <a:rPr lang="de-CH" sz="1400" b="0" dirty="0">
                          <a:solidFill>
                            <a:schemeClr val="tx1"/>
                          </a:solidFill>
                        </a:rPr>
                        <a:t>Automobil-Fachmann (AF)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5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489998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2511"/>
              </p:ext>
            </p:extLst>
          </p:nvPr>
        </p:nvGraphicFramePr>
        <p:xfrm>
          <a:off x="611560" y="2829948"/>
          <a:ext cx="8424936" cy="31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4131694396"/>
                    </a:ext>
                  </a:extLst>
                </a:gridCol>
              </a:tblGrid>
              <a:tr h="315584">
                <a:tc>
                  <a:txBody>
                    <a:bodyPr/>
                    <a:lstStyle/>
                    <a:p>
                      <a:pPr marL="0" marR="0" lvl="0" indent="0" algn="ctr" defTabSz="405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Automobil-Mechatroniker (AM)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489998"/>
                  </a:ext>
                </a:extLst>
              </a:tr>
            </a:tbl>
          </a:graphicData>
        </a:graphic>
      </p:graphicFrame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1331640" y="3439548"/>
            <a:ext cx="7418660" cy="121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51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  <a:cs typeface="ＭＳ Ｐゴシック" pitchFamily="63" charset="-128"/>
              </a:defRPr>
            </a:lvl1pPr>
            <a:lvl2pPr marL="674688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2pPr>
            <a:lvl3pPr marL="107950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3pPr>
            <a:lvl4pPr marL="14509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4pPr>
            <a:lvl5pPr marL="18224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5pPr>
            <a:lvl6pPr marL="2228690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6pPr>
            <a:lvl7pPr marL="2633906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7pPr>
            <a:lvl8pPr marL="3039123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8pPr>
            <a:lvl9pPr marL="3444339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9pPr>
          </a:lstStyle>
          <a:p>
            <a:r>
              <a:rPr lang="de-CH" kern="0" dirty="0"/>
              <a:t>	</a:t>
            </a:r>
            <a:r>
              <a:rPr lang="de-CH" sz="1600" kern="0" dirty="0"/>
              <a:t>5 Arbeitsgruppen nach den Handlungskompetenzbereichen aufgeteilt</a:t>
            </a:r>
            <a:br>
              <a:rPr lang="de-CH" sz="1600" kern="0" dirty="0"/>
            </a:br>
            <a:r>
              <a:rPr lang="de-CH" sz="1600" kern="0" dirty="0"/>
              <a:t>   	</a:t>
            </a:r>
            <a:r>
              <a:rPr lang="de-CH" sz="1600" kern="0" dirty="0">
                <a:sym typeface="Wingdings" panose="05000000000000000000" pitchFamily="2" charset="2"/>
              </a:rPr>
              <a:t> </a:t>
            </a:r>
            <a:r>
              <a:rPr lang="de-CH" sz="1600" kern="0" dirty="0"/>
              <a:t>Vertreter aus den Betrieben, </a:t>
            </a:r>
            <a:r>
              <a:rPr lang="de-CH" sz="1600" kern="0" dirty="0" err="1"/>
              <a:t>üK</a:t>
            </a:r>
            <a:r>
              <a:rPr lang="de-CH" sz="1600" kern="0" dirty="0"/>
              <a:t>, BFS (jeweils auch Sprachen und 	Fachrichtungen berücksichtigt)</a:t>
            </a:r>
          </a:p>
        </p:txBody>
      </p:sp>
    </p:spTree>
    <p:extLst>
      <p:ext uri="{BB962C8B-B14F-4D97-AF65-F5344CB8AC3E}">
        <p14:creationId xmlns:p14="http://schemas.microsoft.com/office/powerpoint/2010/main" val="379316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/>
        </p:nvSpPr>
        <p:spPr bwMode="auto">
          <a:xfrm>
            <a:off x="7217833" y="5397500"/>
            <a:ext cx="1291167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10754EA1-EA21-4A69-A8B9-092963594462}" type="datetime4">
              <a:rPr lang="de-DE" sz="667">
                <a:latin typeface="+mn-lt"/>
              </a:rPr>
              <a:pPr algn="l">
                <a:defRPr/>
              </a:pPr>
              <a:t>23. Dezember 2022</a:t>
            </a:fld>
            <a:endParaRPr lang="de-DE" sz="667">
              <a:latin typeface="+mn-lt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 bwMode="auto">
          <a:xfrm>
            <a:off x="7810500" y="5397500"/>
            <a:ext cx="635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667">
                <a:latin typeface="+mn-lt"/>
              </a:rPr>
              <a:t>/ </a:t>
            </a:r>
            <a:fld id="{DD167409-023E-4FD1-B3F7-CFFFCB551AF4}" type="slidenum">
              <a:rPr lang="de-DE" sz="667">
                <a:latin typeface="+mn-lt"/>
              </a:rPr>
              <a:pPr>
                <a:defRPr/>
              </a:pPr>
              <a:t>12</a:t>
            </a:fld>
            <a:endParaRPr lang="de-DE" sz="667">
              <a:latin typeface="+mn-lt"/>
            </a:endParaRPr>
          </a:p>
        </p:txBody>
      </p:sp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1079500" y="1117865"/>
            <a:ext cx="7302500" cy="383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de-CH" sz="1667" b="1" dirty="0"/>
              <a:t>8. Abschnitt: Qualifikationsverfahren</a:t>
            </a:r>
          </a:p>
          <a:p>
            <a:pPr algn="l"/>
            <a:r>
              <a:rPr lang="de-CH" sz="1500" b="1" dirty="0"/>
              <a:t>Art. 19 Bestehen, Notenberechnung, Notengewichtung</a:t>
            </a:r>
          </a:p>
          <a:p>
            <a:pPr algn="l"/>
            <a:r>
              <a:rPr lang="de-CH" sz="1500" b="1" dirty="0"/>
              <a:t>1 Die Abschlussprüfung ist bestanden, wenn</a:t>
            </a:r>
          </a:p>
          <a:p>
            <a:pPr algn="l"/>
            <a:r>
              <a:rPr lang="de-CH" sz="1500" b="1" dirty="0"/>
              <a:t>a. der Qualifikationsbereich (praktische Arbeit) mit der Note 4 oder höher /</a:t>
            </a:r>
          </a:p>
          <a:p>
            <a:r>
              <a:rPr lang="de-CH" sz="1500" b="1" dirty="0">
                <a:solidFill>
                  <a:srgbClr val="FF0066"/>
                </a:solidFill>
              </a:rPr>
              <a:t>AM zusätzlich Mittelwert aus der Note «Berufskenntnisse» und der Note für den Unterricht in den Berufskenntnissen mit der Note 4 oder höher</a:t>
            </a:r>
            <a:r>
              <a:rPr lang="de-CH" sz="1500" b="1" dirty="0"/>
              <a:t> bewertet wird; und</a:t>
            </a:r>
          </a:p>
          <a:p>
            <a:pPr algn="l"/>
            <a:r>
              <a:rPr lang="de-CH" sz="1500" b="1" dirty="0"/>
              <a:t>b. die Gesamtnote 4 oder höher erreicht wird.</a:t>
            </a:r>
          </a:p>
          <a:p>
            <a:pPr algn="l"/>
            <a:endParaRPr lang="de-CH" sz="1500" b="1" dirty="0"/>
          </a:p>
          <a:p>
            <a:pPr algn="l"/>
            <a:r>
              <a:rPr lang="de-CH" sz="1500" b="1" dirty="0"/>
              <a:t>2 Die Gesamtnote ist </a:t>
            </a:r>
          </a:p>
          <a:p>
            <a:pPr algn="l"/>
            <a:r>
              <a:rPr lang="de-CH" sz="1500" b="1" dirty="0"/>
              <a:t>der Mittelwert aus der </a:t>
            </a:r>
          </a:p>
          <a:p>
            <a:pPr algn="l"/>
            <a:r>
              <a:rPr lang="de-CH" sz="1500" b="1" dirty="0"/>
              <a:t>Summe der Noten und</a:t>
            </a:r>
          </a:p>
          <a:p>
            <a:pPr algn="l"/>
            <a:r>
              <a:rPr lang="de-CH" sz="1500" b="1" dirty="0"/>
              <a:t>gerundet auf eine </a:t>
            </a:r>
          </a:p>
          <a:p>
            <a:pPr algn="l"/>
            <a:r>
              <a:rPr lang="de-CH" sz="1500" b="1" dirty="0"/>
              <a:t>Dezimalstelle</a:t>
            </a:r>
          </a:p>
          <a:p>
            <a:pPr algn="l"/>
            <a:endParaRPr lang="de-CH" sz="1500" b="1" dirty="0"/>
          </a:p>
        </p:txBody>
      </p:sp>
      <p:graphicFrame>
        <p:nvGraphicFramePr>
          <p:cNvPr id="57402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09845"/>
              </p:ext>
            </p:extLst>
          </p:nvPr>
        </p:nvGraphicFramePr>
        <p:xfrm>
          <a:off x="3910541" y="3192711"/>
          <a:ext cx="3899959" cy="1984905"/>
        </p:xfrm>
        <a:graphic>
          <a:graphicData uri="http://schemas.openxmlformats.org/drawingml/2006/table">
            <a:tbl>
              <a:tblPr/>
              <a:tblGrid>
                <a:gridCol w="235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539750" algn="l"/>
                          <a:tab pos="2755900" algn="l"/>
                          <a:tab pos="5221288" algn="l"/>
                        </a:tabLst>
                      </a:pPr>
                      <a:r>
                        <a:rPr kumimoji="0" lang="de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" charset="0"/>
                        </a:rPr>
                        <a:t>Qualifikationsbereiche</a:t>
                      </a:r>
                      <a:endParaRPr kumimoji="0" lang="de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Gewichtung</a:t>
                      </a:r>
                      <a:endParaRPr kumimoji="0" lang="de-CH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Praktische Arbeiten</a:t>
                      </a:r>
                      <a:endParaRPr kumimoji="0" lang="de-CH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75" algn="l"/>
                          <a:tab pos="3195638" algn="l"/>
                        </a:tabLst>
                      </a:pPr>
                      <a:r>
                        <a:rPr kumimoji="0" lang="de-CH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doppelt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Berufskenntnisse</a:t>
                      </a:r>
                      <a:endParaRPr kumimoji="0" lang="de-CH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7475" algn="l"/>
                          <a:tab pos="3195638" algn="l"/>
                        </a:tabLst>
                      </a:pPr>
                      <a:r>
                        <a:rPr kumimoji="0" lang="de-CH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einfach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9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Erfahrungsnote</a:t>
                      </a: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7475" algn="l"/>
                          <a:tab pos="3195638" algn="l"/>
                        </a:tabLst>
                      </a:pPr>
                      <a:r>
                        <a:rPr kumimoji="0" lang="de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einfach</a:t>
                      </a:r>
                      <a:endParaRPr kumimoji="0" lang="de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9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Allgemeinbildung</a:t>
                      </a:r>
                      <a:endParaRPr kumimoji="0" lang="de-CH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57475" algn="l"/>
                          <a:tab pos="3195638" algn="l"/>
                        </a:tabLst>
                      </a:pPr>
                      <a:r>
                        <a:rPr kumimoji="0" lang="de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einfach</a:t>
                      </a:r>
                      <a:endParaRPr kumimoji="0" lang="de-CH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7401" name="Rectangle 2"/>
          <p:cNvSpPr>
            <a:spLocks noChangeArrowheads="1"/>
          </p:cNvSpPr>
          <p:nvPr/>
        </p:nvSpPr>
        <p:spPr bwMode="auto">
          <a:xfrm>
            <a:off x="1079500" y="508000"/>
            <a:ext cx="7302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de-CH" sz="1667" b="1" dirty="0">
                <a:solidFill>
                  <a:srgbClr val="FE0000"/>
                </a:solidFill>
              </a:rPr>
              <a:t>Verordnung über die berufliche Grundbildung AA / AF / AM</a:t>
            </a:r>
          </a:p>
        </p:txBody>
      </p:sp>
    </p:spTree>
    <p:extLst>
      <p:ext uri="{BB962C8B-B14F-4D97-AF65-F5344CB8AC3E}">
        <p14:creationId xmlns:p14="http://schemas.microsoft.com/office/powerpoint/2010/main" val="347049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546" y="545978"/>
            <a:ext cx="8307692" cy="439314"/>
          </a:xfrm>
        </p:spPr>
        <p:txBody>
          <a:bodyPr/>
          <a:lstStyle/>
          <a:p>
            <a:r>
              <a:rPr lang="de-DE" altLang="de-DE" dirty="0">
                <a:ea typeface="ＭＳ Ｐゴシック" pitchFamily="34" charset="-128"/>
              </a:rPr>
              <a:t>Praktische Arbeiten AM</a:t>
            </a:r>
            <a:br>
              <a:rPr lang="de-DE" altLang="de-DE" dirty="0">
                <a:ea typeface="ＭＳ Ｐゴシック" pitchFamily="34" charset="-128"/>
              </a:rPr>
            </a:b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99936"/>
            <a:ext cx="3813327" cy="51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5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546" y="545978"/>
            <a:ext cx="8307692" cy="439314"/>
          </a:xfrm>
        </p:spPr>
        <p:txBody>
          <a:bodyPr/>
          <a:lstStyle/>
          <a:p>
            <a:r>
              <a:rPr lang="de-DE" altLang="de-DE" dirty="0">
                <a:ea typeface="ＭＳ Ｐゴシック" pitchFamily="34" charset="-128"/>
              </a:rPr>
              <a:t>Praktische Arbeiten AF</a:t>
            </a:r>
            <a:br>
              <a:rPr lang="de-DE" altLang="de-DE" dirty="0">
                <a:ea typeface="ＭＳ Ｐゴシック" pitchFamily="34" charset="-128"/>
              </a:rPr>
            </a:b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17142"/>
            <a:ext cx="3536943" cy="53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66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546" y="545978"/>
            <a:ext cx="8307692" cy="439314"/>
          </a:xfrm>
        </p:spPr>
        <p:txBody>
          <a:bodyPr/>
          <a:lstStyle/>
          <a:p>
            <a:r>
              <a:rPr lang="de-DE" altLang="de-DE" dirty="0">
                <a:ea typeface="ＭＳ Ｐゴシック" pitchFamily="34" charset="-128"/>
              </a:rPr>
              <a:t>Praktische Arbeiten AA</a:t>
            </a:r>
            <a:br>
              <a:rPr lang="de-DE" altLang="de-DE" dirty="0">
                <a:ea typeface="ＭＳ Ｐゴシック" pitchFamily="34" charset="-128"/>
              </a:rPr>
            </a:b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343" y="463494"/>
            <a:ext cx="3161905" cy="4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90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546" y="545978"/>
            <a:ext cx="8307692" cy="439314"/>
          </a:xfrm>
        </p:spPr>
        <p:txBody>
          <a:bodyPr/>
          <a:lstStyle/>
          <a:p>
            <a:r>
              <a:rPr lang="de-DE" altLang="de-DE" dirty="0">
                <a:ea typeface="ＭＳ Ｐゴシック" pitchFamily="34" charset="-128"/>
              </a:rPr>
              <a:t>Aufgabenblatt und Protokoll praktische Prüfungen</a:t>
            </a:r>
            <a:br>
              <a:rPr lang="de-DE" altLang="de-DE" dirty="0">
                <a:ea typeface="ＭＳ Ｐゴシック" pitchFamily="34" charset="-128"/>
              </a:rPr>
            </a:b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899592" y="1849388"/>
            <a:ext cx="4176464" cy="121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51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  <a:cs typeface="ＭＳ Ｐゴシック" pitchFamily="63" charset="-128"/>
              </a:defRPr>
            </a:lvl1pPr>
            <a:lvl2pPr marL="674688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2pPr>
            <a:lvl3pPr marL="107950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3pPr>
            <a:lvl4pPr marL="14509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4pPr>
            <a:lvl5pPr marL="18224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5pPr>
            <a:lvl6pPr marL="2228690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6pPr>
            <a:lvl7pPr marL="2633906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7pPr>
            <a:lvl8pPr marL="3039123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8pPr>
            <a:lvl9pPr marL="3444339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9pPr>
          </a:lstStyle>
          <a:p>
            <a:r>
              <a:rPr lang="de-CH" sz="1600" i="1" kern="0" dirty="0">
                <a:hlinkClick r:id="rId3"/>
              </a:rPr>
              <a:t>Aufgabenblatt AA Posten 5</a:t>
            </a:r>
            <a:endParaRPr lang="de-CH" sz="1600" i="1" kern="0" dirty="0"/>
          </a:p>
          <a:p>
            <a:endParaRPr lang="de-CH" sz="1600" i="1" kern="0" dirty="0"/>
          </a:p>
          <a:p>
            <a:r>
              <a:rPr lang="de-CH" sz="1600" i="1" kern="0" dirty="0">
                <a:hlinkClick r:id="rId4"/>
              </a:rPr>
              <a:t>Bewertungsprotokoll AA Posten 5</a:t>
            </a:r>
            <a:endParaRPr lang="de-CH" sz="1600" i="1" kern="0" dirty="0"/>
          </a:p>
        </p:txBody>
      </p:sp>
    </p:spTree>
    <p:extLst>
      <p:ext uri="{BB962C8B-B14F-4D97-AF65-F5344CB8AC3E}">
        <p14:creationId xmlns:p14="http://schemas.microsoft.com/office/powerpoint/2010/main" val="1522783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546" y="545978"/>
            <a:ext cx="8307692" cy="439314"/>
          </a:xfrm>
        </p:spPr>
        <p:txBody>
          <a:bodyPr/>
          <a:lstStyle/>
          <a:p>
            <a:r>
              <a:rPr lang="de-DE" altLang="de-DE" dirty="0">
                <a:ea typeface="ＭＳ Ｐゴシック" pitchFamily="34" charset="-128"/>
              </a:rPr>
              <a:t>Berufskenntnisse AM</a:t>
            </a:r>
            <a:br>
              <a:rPr lang="de-DE" altLang="de-DE" dirty="0">
                <a:ea typeface="ＭＳ Ｐゴシック" pitchFamily="34" charset="-128"/>
              </a:rPr>
            </a:b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754" y="337220"/>
            <a:ext cx="3484494" cy="5297563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56150" y="1921396"/>
            <a:ext cx="2975690" cy="121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51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  <a:cs typeface="ＭＳ Ｐゴシック" pitchFamily="63" charset="-128"/>
              </a:defRPr>
            </a:lvl1pPr>
            <a:lvl2pPr marL="674688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2pPr>
            <a:lvl3pPr marL="107950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3pPr>
            <a:lvl4pPr marL="14509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4pPr>
            <a:lvl5pPr marL="18224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5pPr>
            <a:lvl6pPr marL="2228690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6pPr>
            <a:lvl7pPr marL="2633906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7pPr>
            <a:lvl8pPr marL="3039123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8pPr>
            <a:lvl9pPr marL="3444339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9pPr>
          </a:lstStyle>
          <a:p>
            <a:r>
              <a:rPr lang="de-CH" sz="1600" kern="0" dirty="0"/>
              <a:t>3 Fachgespräche à 15 Minuten</a:t>
            </a:r>
          </a:p>
          <a:p>
            <a:r>
              <a:rPr lang="de-CH" sz="1600" kern="0" dirty="0"/>
              <a:t>Kandidat wählt eines aus</a:t>
            </a:r>
          </a:p>
        </p:txBody>
      </p:sp>
    </p:spTree>
    <p:extLst>
      <p:ext uri="{BB962C8B-B14F-4D97-AF65-F5344CB8AC3E}">
        <p14:creationId xmlns:p14="http://schemas.microsoft.com/office/powerpoint/2010/main" val="4189371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546" y="545978"/>
            <a:ext cx="8307692" cy="439314"/>
          </a:xfrm>
        </p:spPr>
        <p:txBody>
          <a:bodyPr/>
          <a:lstStyle/>
          <a:p>
            <a:r>
              <a:rPr lang="de-DE" altLang="de-DE" dirty="0">
                <a:ea typeface="ＭＳ Ｐゴシック" pitchFamily="34" charset="-128"/>
              </a:rPr>
              <a:t>Berufskenntnisse AF</a:t>
            </a:r>
            <a:br>
              <a:rPr lang="de-DE" altLang="de-DE" dirty="0">
                <a:ea typeface="ＭＳ Ｐゴシック" pitchFamily="34" charset="-128"/>
              </a:rPr>
            </a:b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088" y="481236"/>
            <a:ext cx="3584176" cy="5137319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156150" y="1921396"/>
            <a:ext cx="2975690" cy="121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51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  <a:cs typeface="ＭＳ Ｐゴシック" pitchFamily="63" charset="-128"/>
              </a:defRPr>
            </a:lvl1pPr>
            <a:lvl2pPr marL="674688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2pPr>
            <a:lvl3pPr marL="107950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3pPr>
            <a:lvl4pPr marL="14509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4pPr>
            <a:lvl5pPr marL="18224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5pPr>
            <a:lvl6pPr marL="2228690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6pPr>
            <a:lvl7pPr marL="2633906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7pPr>
            <a:lvl8pPr marL="3039123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8pPr>
            <a:lvl9pPr marL="3444339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9pPr>
          </a:lstStyle>
          <a:p>
            <a:r>
              <a:rPr lang="de-CH" sz="1600" kern="0" dirty="0"/>
              <a:t>3 Fachgespräche à 15 Minuten</a:t>
            </a:r>
          </a:p>
          <a:p>
            <a:r>
              <a:rPr lang="de-CH" sz="1600" kern="0" dirty="0"/>
              <a:t>Kandidat wählt eines aus</a:t>
            </a:r>
          </a:p>
        </p:txBody>
      </p:sp>
    </p:spTree>
    <p:extLst>
      <p:ext uri="{BB962C8B-B14F-4D97-AF65-F5344CB8AC3E}">
        <p14:creationId xmlns:p14="http://schemas.microsoft.com/office/powerpoint/2010/main" val="291162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546" y="545978"/>
            <a:ext cx="8307692" cy="439314"/>
          </a:xfrm>
        </p:spPr>
        <p:txBody>
          <a:bodyPr/>
          <a:lstStyle/>
          <a:p>
            <a:r>
              <a:rPr lang="de-DE" altLang="de-DE" dirty="0">
                <a:ea typeface="ＭＳ Ｐゴシック" pitchFamily="34" charset="-128"/>
              </a:rPr>
              <a:t>Berufskenntnisse AA</a:t>
            </a:r>
            <a:br>
              <a:rPr lang="de-DE" altLang="de-DE" dirty="0">
                <a:ea typeface="ＭＳ Ｐゴシック" pitchFamily="34" charset="-128"/>
              </a:rPr>
            </a:b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53589"/>
            <a:ext cx="4258648" cy="5266161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56150" y="1921396"/>
            <a:ext cx="2975690" cy="121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51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  <a:cs typeface="ＭＳ Ｐゴシック" pitchFamily="63" charset="-128"/>
              </a:defRPr>
            </a:lvl1pPr>
            <a:lvl2pPr marL="674688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2pPr>
            <a:lvl3pPr marL="107950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3pPr>
            <a:lvl4pPr marL="14509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4pPr>
            <a:lvl5pPr marL="18224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5pPr>
            <a:lvl6pPr marL="2228690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6pPr>
            <a:lvl7pPr marL="2633906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7pPr>
            <a:lvl8pPr marL="3039123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8pPr>
            <a:lvl9pPr marL="3444339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9pPr>
          </a:lstStyle>
          <a:p>
            <a:r>
              <a:rPr lang="de-CH" sz="1600" kern="0" dirty="0"/>
              <a:t>2 Fachgespräche à 15 Minuten</a:t>
            </a:r>
          </a:p>
          <a:p>
            <a:r>
              <a:rPr lang="de-CH" sz="1600" kern="0" dirty="0"/>
              <a:t>Kandidat wählt eines aus</a:t>
            </a:r>
          </a:p>
        </p:txBody>
      </p:sp>
    </p:spTree>
    <p:extLst>
      <p:ext uri="{BB962C8B-B14F-4D97-AF65-F5344CB8AC3E}">
        <p14:creationId xmlns:p14="http://schemas.microsoft.com/office/powerpoint/2010/main" val="198151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546" y="545978"/>
            <a:ext cx="8307692" cy="439314"/>
          </a:xfrm>
        </p:spPr>
        <p:txBody>
          <a:bodyPr/>
          <a:lstStyle/>
          <a:p>
            <a:r>
              <a:rPr lang="de-CH" dirty="0">
                <a:solidFill>
                  <a:srgbClr val="FE0000"/>
                </a:solidFill>
                <a:latin typeface="Arial" charset="0"/>
              </a:rPr>
              <a:t>Verordnung über die berufliche Grundbildung AA / AF / AM</a:t>
            </a: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62000" y="1772568"/>
            <a:ext cx="87630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de-CH" sz="1600" b="1" dirty="0">
                <a:latin typeface="Arial" charset="0"/>
              </a:rPr>
              <a:t>4. Abschnitt: Anteile der Lernorte und Unterrichtssprache</a:t>
            </a:r>
          </a:p>
          <a:p>
            <a:pPr algn="l"/>
            <a:r>
              <a:rPr lang="de-CH" sz="1600" b="1" dirty="0">
                <a:latin typeface="Arial" charset="0"/>
              </a:rPr>
              <a:t>Art. 8 Anteile der Lernorte</a:t>
            </a:r>
          </a:p>
          <a:p>
            <a:pPr algn="l"/>
            <a:endParaRPr lang="de-CH" sz="1800" b="1" dirty="0">
              <a:latin typeface="Arial" charset="0"/>
            </a:endParaRPr>
          </a:p>
          <a:p>
            <a:pPr algn="l"/>
            <a:endParaRPr lang="de-CH" sz="1600" b="1" dirty="0">
              <a:latin typeface="Arial" charset="0"/>
            </a:endParaRPr>
          </a:p>
          <a:p>
            <a:pPr algn="l"/>
            <a:endParaRPr lang="de-CH" sz="1600" b="1" dirty="0">
              <a:latin typeface="Arial" charset="0"/>
            </a:endParaRPr>
          </a:p>
          <a:p>
            <a:pPr algn="l"/>
            <a:endParaRPr lang="de-CH" sz="1600" b="1" dirty="0">
              <a:latin typeface="Arial" charset="0"/>
            </a:endParaRPr>
          </a:p>
          <a:p>
            <a:pPr algn="l"/>
            <a:endParaRPr lang="de-CH" sz="1600" b="1" dirty="0">
              <a:latin typeface="Arial" charset="0"/>
            </a:endParaRPr>
          </a:p>
          <a:p>
            <a:pPr algn="l"/>
            <a:endParaRPr lang="de-CH" sz="1600" b="1" dirty="0">
              <a:latin typeface="Arial" charset="0"/>
            </a:endParaRPr>
          </a:p>
          <a:p>
            <a:pPr algn="l"/>
            <a:endParaRPr lang="de-CH" sz="1600" b="1" dirty="0">
              <a:latin typeface="Arial" charset="0"/>
            </a:endParaRPr>
          </a:p>
          <a:p>
            <a:pPr algn="l"/>
            <a:endParaRPr lang="de-CH" sz="1600" b="1" dirty="0">
              <a:latin typeface="Arial" charset="0"/>
            </a:endParaRPr>
          </a:p>
          <a:p>
            <a:pPr algn="l"/>
            <a:endParaRPr lang="de-CH" sz="1600" b="1" dirty="0">
              <a:latin typeface="Arial" charset="0"/>
            </a:endParaRPr>
          </a:p>
          <a:p>
            <a:pPr algn="l"/>
            <a:endParaRPr lang="de-CH" sz="1600" b="1" dirty="0">
              <a:latin typeface="Arial" charset="0"/>
            </a:endParaRPr>
          </a:p>
          <a:p>
            <a:pPr algn="l"/>
            <a:endParaRPr lang="de-CH" sz="1600" b="1" dirty="0">
              <a:latin typeface="Arial" charset="0"/>
            </a:endParaRPr>
          </a:p>
          <a:p>
            <a:pPr algn="l"/>
            <a:endParaRPr lang="de-CH" sz="1600" b="1" dirty="0">
              <a:latin typeface="Arial" charset="0"/>
            </a:endParaRPr>
          </a:p>
          <a:p>
            <a:pPr algn="l"/>
            <a:endParaRPr lang="de-CH" sz="1800" dirty="0">
              <a:solidFill>
                <a:srgbClr val="000000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</a:pPr>
            <a:endParaRPr lang="de-CH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ctangle 401"/>
          <p:cNvSpPr>
            <a:spLocks noChangeArrowheads="1"/>
          </p:cNvSpPr>
          <p:nvPr/>
        </p:nvSpPr>
        <p:spPr bwMode="auto">
          <a:xfrm>
            <a:off x="711200" y="836712"/>
            <a:ext cx="8509000" cy="88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de-CH" sz="1600" b="1" dirty="0">
                <a:solidFill>
                  <a:srgbClr val="000000"/>
                </a:solidFill>
                <a:latin typeface="Arial" charset="0"/>
              </a:rPr>
              <a:t>AA mit eidgenössischem Berufsattest (EBA) vom 12.10.2017</a:t>
            </a:r>
          </a:p>
          <a:p>
            <a:pPr algn="l">
              <a:spcBef>
                <a:spcPct val="20000"/>
              </a:spcBef>
            </a:pPr>
            <a:r>
              <a:rPr lang="de-CH" sz="1600" b="1" dirty="0">
                <a:solidFill>
                  <a:srgbClr val="000000"/>
                </a:solidFill>
                <a:latin typeface="Arial" charset="0"/>
              </a:rPr>
              <a:t>AF und AM mit eidgenössischem Fähigkeitszeugnis (EFZ) vom </a:t>
            </a:r>
            <a:br>
              <a:rPr lang="de-CH" sz="1600" b="1" dirty="0">
                <a:solidFill>
                  <a:srgbClr val="000000"/>
                </a:solidFill>
                <a:latin typeface="Arial" charset="0"/>
              </a:rPr>
            </a:br>
            <a:r>
              <a:rPr lang="de-CH" sz="1600" b="1" dirty="0"/>
              <a:t>12.10.2017</a:t>
            </a:r>
            <a:r>
              <a:rPr lang="de-CH" sz="1600" b="1" dirty="0">
                <a:solidFill>
                  <a:srgbClr val="000000"/>
                </a:solidFill>
                <a:latin typeface="Arial" charset="0"/>
              </a:rPr>
              <a:t> Fachrichtung “Personenwagen“ und “Nutzfahrzeuge“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0873"/>
              </p:ext>
            </p:extLst>
          </p:nvPr>
        </p:nvGraphicFramePr>
        <p:xfrm>
          <a:off x="729010" y="2425452"/>
          <a:ext cx="7328121" cy="3078480"/>
        </p:xfrm>
        <a:graphic>
          <a:graphicData uri="http://schemas.openxmlformats.org/drawingml/2006/table">
            <a:tbl>
              <a:tblPr/>
              <a:tblGrid>
                <a:gridCol w="1653721">
                  <a:extLst>
                    <a:ext uri="{9D8B030D-6E8A-4147-A177-3AD203B41FA5}">
                      <a16:colId xmlns:a16="http://schemas.microsoft.com/office/drawing/2014/main" val="3285390567"/>
                    </a:ext>
                  </a:extLst>
                </a:gridCol>
                <a:gridCol w="572280">
                  <a:extLst>
                    <a:ext uri="{9D8B030D-6E8A-4147-A177-3AD203B41FA5}">
                      <a16:colId xmlns:a16="http://schemas.microsoft.com/office/drawing/2014/main" val="1209965597"/>
                    </a:ext>
                  </a:extLst>
                </a:gridCol>
                <a:gridCol w="572280">
                  <a:extLst>
                    <a:ext uri="{9D8B030D-6E8A-4147-A177-3AD203B41FA5}">
                      <a16:colId xmlns:a16="http://schemas.microsoft.com/office/drawing/2014/main" val="2958136498"/>
                    </a:ext>
                  </a:extLst>
                </a:gridCol>
                <a:gridCol w="573682">
                  <a:extLst>
                    <a:ext uri="{9D8B030D-6E8A-4147-A177-3AD203B41FA5}">
                      <a16:colId xmlns:a16="http://schemas.microsoft.com/office/drawing/2014/main" val="1905076286"/>
                    </a:ext>
                  </a:extLst>
                </a:gridCol>
                <a:gridCol w="572280">
                  <a:extLst>
                    <a:ext uri="{9D8B030D-6E8A-4147-A177-3AD203B41FA5}">
                      <a16:colId xmlns:a16="http://schemas.microsoft.com/office/drawing/2014/main" val="1001309871"/>
                    </a:ext>
                  </a:extLst>
                </a:gridCol>
                <a:gridCol w="572280">
                  <a:extLst>
                    <a:ext uri="{9D8B030D-6E8A-4147-A177-3AD203B41FA5}">
                      <a16:colId xmlns:a16="http://schemas.microsoft.com/office/drawing/2014/main" val="2545112057"/>
                    </a:ext>
                  </a:extLst>
                </a:gridCol>
                <a:gridCol w="635399">
                  <a:extLst>
                    <a:ext uri="{9D8B030D-6E8A-4147-A177-3AD203B41FA5}">
                      <a16:colId xmlns:a16="http://schemas.microsoft.com/office/drawing/2014/main" val="4207246418"/>
                    </a:ext>
                  </a:extLst>
                </a:gridCol>
                <a:gridCol w="573682">
                  <a:extLst>
                    <a:ext uri="{9D8B030D-6E8A-4147-A177-3AD203B41FA5}">
                      <a16:colId xmlns:a16="http://schemas.microsoft.com/office/drawing/2014/main" val="1105851085"/>
                    </a:ext>
                  </a:extLst>
                </a:gridCol>
                <a:gridCol w="573682">
                  <a:extLst>
                    <a:ext uri="{9D8B030D-6E8A-4147-A177-3AD203B41FA5}">
                      <a16:colId xmlns:a16="http://schemas.microsoft.com/office/drawing/2014/main" val="1263048125"/>
                    </a:ext>
                  </a:extLst>
                </a:gridCol>
                <a:gridCol w="1028835">
                  <a:extLst>
                    <a:ext uri="{9D8B030D-6E8A-4147-A177-3AD203B41FA5}">
                      <a16:colId xmlns:a16="http://schemas.microsoft.com/office/drawing/2014/main" val="1098901678"/>
                    </a:ext>
                  </a:extLst>
                </a:gridCol>
              </a:tblGrid>
              <a:tr h="2631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Jahr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Jahr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Jahr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Jahr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55953"/>
                  </a:ext>
                </a:extLst>
              </a:tr>
              <a:tr h="2615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695894"/>
                  </a:ext>
                </a:extLst>
              </a:tr>
              <a:tr h="2615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Betrieb 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92684"/>
                  </a:ext>
                </a:extLst>
              </a:tr>
              <a:tr h="282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BK Lektionen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72797"/>
                  </a:ext>
                </a:extLst>
              </a:tr>
              <a:tr h="2590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ABU Lektionen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093723"/>
                  </a:ext>
                </a:extLst>
              </a:tr>
              <a:tr h="283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Sport Lektionen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520030"/>
                  </a:ext>
                </a:extLst>
              </a:tr>
              <a:tr h="282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ÜK (20)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592855"/>
                  </a:ext>
                </a:extLst>
              </a:tr>
              <a:tr h="282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ÜK (40)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921076"/>
                  </a:ext>
                </a:extLst>
              </a:tr>
              <a:tr h="282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ÜK (68)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endParaRPr kumimoji="0" lang="de-C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</a:tabLst>
                      </a:pPr>
                      <a:r>
                        <a:rPr kumimoji="0" lang="de-CH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361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176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5880" y="553244"/>
            <a:ext cx="8307692" cy="750000"/>
          </a:xfrm>
        </p:spPr>
        <p:txBody>
          <a:bodyPr/>
          <a:lstStyle/>
          <a:p>
            <a:r>
              <a:rPr lang="de-CH" dirty="0"/>
              <a:t>Technische Grundbildungen</a:t>
            </a:r>
            <a:endParaRPr lang="de-CH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0BDA3E-6EC7-435C-884A-AB21C89B8E59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6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68" charset="-128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07238" y="1102013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charset="0"/>
              </a:rPr>
              <a:t>QV 2022 Rückblick </a:t>
            </a:r>
            <a:endParaRPr kumimoji="0" lang="de-CH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2" name="Tabelle 5">
            <a:extLst>
              <a:ext uri="{FF2B5EF4-FFF2-40B4-BE49-F238E27FC236}">
                <a16:creationId xmlns:a16="http://schemas.microsoft.com/office/drawing/2014/main" id="{81C1F4DF-B7FE-4F23-1745-7AA4678D9B9E}"/>
              </a:ext>
            </a:extLst>
          </p:cNvPr>
          <p:cNvGraphicFramePr>
            <a:graphicFrameLocks noGrp="1"/>
          </p:cNvGraphicFramePr>
          <p:nvPr/>
        </p:nvGraphicFramePr>
        <p:xfrm>
          <a:off x="413440" y="1561356"/>
          <a:ext cx="83171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4291305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86265033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1543932"/>
                    </a:ext>
                  </a:extLst>
                </a:gridCol>
                <a:gridCol w="790132">
                  <a:extLst>
                    <a:ext uri="{9D8B030D-6E8A-4147-A177-3AD203B41FA5}">
                      <a16:colId xmlns:a16="http://schemas.microsoft.com/office/drawing/2014/main" val="746075779"/>
                    </a:ext>
                  </a:extLst>
                </a:gridCol>
                <a:gridCol w="1293653">
                  <a:extLst>
                    <a:ext uri="{9D8B030D-6E8A-4147-A177-3AD203B41FA5}">
                      <a16:colId xmlns:a16="http://schemas.microsoft.com/office/drawing/2014/main" val="343199700"/>
                    </a:ext>
                  </a:extLst>
                </a:gridCol>
                <a:gridCol w="1207715">
                  <a:extLst>
                    <a:ext uri="{9D8B030D-6E8A-4147-A177-3AD203B41FA5}">
                      <a16:colId xmlns:a16="http://schemas.microsoft.com/office/drawing/2014/main" val="246470033"/>
                    </a:ext>
                  </a:extLst>
                </a:gridCol>
                <a:gridCol w="740935">
                  <a:extLst>
                    <a:ext uri="{9D8B030D-6E8A-4147-A177-3AD203B41FA5}">
                      <a16:colId xmlns:a16="http://schemas.microsoft.com/office/drawing/2014/main" val="4043826702"/>
                    </a:ext>
                  </a:extLst>
                </a:gridCol>
                <a:gridCol w="855685">
                  <a:extLst>
                    <a:ext uri="{9D8B030D-6E8A-4147-A177-3AD203B41FA5}">
                      <a16:colId xmlns:a16="http://schemas.microsoft.com/office/drawing/2014/main" val="2208341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Beruf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Teilnehmer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bestanden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rgbClr val="7030A0"/>
                          </a:solidFill>
                        </a:rPr>
                        <a:t>Teilnehmer</a:t>
                      </a:r>
                    </a:p>
                    <a:p>
                      <a:pPr algn="ctr"/>
                      <a:r>
                        <a:rPr lang="de-CH" dirty="0">
                          <a:solidFill>
                            <a:srgbClr val="7030A0"/>
                          </a:solidFill>
                        </a:rPr>
                        <a:t>2021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rgbClr val="7030A0"/>
                          </a:solidFill>
                        </a:rPr>
                        <a:t>bestanden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rgbClr val="7030A0"/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de-CH" dirty="0">
                          <a:solidFill>
                            <a:srgbClr val="7030A0"/>
                          </a:solidFill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rgbClr val="00B050"/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de-CH" dirty="0">
                          <a:solidFill>
                            <a:srgbClr val="00B050"/>
                          </a:solidFill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0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AM 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5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05216" rtl="0" eaLnBrk="1" fontAlgn="ctr" latinLnBrk="0" hangingPunct="1"/>
                      <a:r>
                        <a:rPr lang="de-CH" sz="1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FF0000"/>
                          </a:solidFill>
                        </a:rPr>
                        <a:t>90.6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7030A0"/>
                          </a:solidFill>
                        </a:rPr>
                        <a:t>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7030A0"/>
                          </a:solidFill>
                        </a:rPr>
                        <a:t>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80.7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00B050"/>
                          </a:solidFill>
                        </a:rPr>
                        <a:t>93.7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387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AM 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5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05216" rtl="0" eaLnBrk="1" fontAlgn="ctr" latinLnBrk="0" hangingPunct="1"/>
                      <a:r>
                        <a:rPr lang="de-CH" sz="1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FF0000"/>
                          </a:solidFill>
                        </a:rPr>
                        <a:t>90.3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7030A0"/>
                          </a:solidFill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7030A0"/>
                          </a:solidFill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91.7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00B050"/>
                          </a:solidFill>
                        </a:rPr>
                        <a:t>89.9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32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AF 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5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05216" rtl="0" eaLnBrk="1" fontAlgn="ctr" latinLnBrk="0" hangingPunct="1"/>
                      <a:r>
                        <a:rPr lang="de-CH" sz="1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FF0000"/>
                          </a:solidFill>
                        </a:rPr>
                        <a:t>86.1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7030A0"/>
                          </a:solidFill>
                        </a:rPr>
                        <a:t>1096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7030A0"/>
                          </a:solidFill>
                        </a:rPr>
                        <a:t>949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86.6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00B050"/>
                          </a:solidFill>
                        </a:rPr>
                        <a:t>87.1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8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AF 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5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05216" rtl="0" eaLnBrk="1" fontAlgn="ctr" latinLnBrk="0" hangingPunct="1"/>
                      <a:r>
                        <a:rPr lang="de-CH" sz="1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FF0000"/>
                          </a:solidFill>
                        </a:rPr>
                        <a:t>86.9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7030A0"/>
                          </a:solidFill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7030A0"/>
                          </a:solidFill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91.5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00B050"/>
                          </a:solidFill>
                        </a:rPr>
                        <a:t>90.4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99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052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05216" rtl="0" eaLnBrk="1" fontAlgn="ctr" latinLnBrk="0" hangingPunct="1"/>
                      <a:r>
                        <a:rPr lang="de-CH" sz="1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FF0000"/>
                          </a:solidFill>
                        </a:rPr>
                        <a:t>92.5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7030A0"/>
                          </a:solidFill>
                        </a:rPr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7030A0"/>
                          </a:solidFill>
                        </a:rPr>
                        <a:t>314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89.2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>
                          <a:solidFill>
                            <a:srgbClr val="00B050"/>
                          </a:solidFill>
                        </a:rPr>
                        <a:t>91.9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52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2489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05216" rtl="0" eaLnBrk="1" fontAlgn="ctr" latinLnBrk="0" hangingPunct="1"/>
                      <a:r>
                        <a:rPr lang="de-CH" sz="1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0521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dirty="0">
                          <a:solidFill>
                            <a:srgbClr val="7030A0"/>
                          </a:solidFill>
                        </a:rPr>
                        <a:t>2290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1971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600" b="1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86.1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89.9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23013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B38CAF99-2A44-D7A5-C708-D635F20AC382}"/>
              </a:ext>
            </a:extLst>
          </p:cNvPr>
          <p:cNvSpPr/>
          <p:nvPr/>
        </p:nvSpPr>
        <p:spPr>
          <a:xfrm>
            <a:off x="332776" y="450852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Rund 230 Abschlüsse mehr als im Jahre 2021 (1971)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AM PW + 189 / AM NF + 9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AF PW + 9 / AF NF – 3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AA - 30</a:t>
            </a:r>
          </a:p>
        </p:txBody>
      </p:sp>
    </p:spTree>
    <p:extLst>
      <p:ext uri="{BB962C8B-B14F-4D97-AF65-F5344CB8AC3E}">
        <p14:creationId xmlns:p14="http://schemas.microsoft.com/office/powerpoint/2010/main" val="251598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580313" y="5402263"/>
            <a:ext cx="1563687" cy="217487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BA86F-6231-4843-AE1E-CCCA69E79861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6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68" charset="-128"/>
              <a:cs typeface="+mn-cs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 bwMode="auto">
          <a:xfrm>
            <a:off x="450850" y="5397500"/>
            <a:ext cx="2895600" cy="201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57225" indent="-2524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12825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17638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22450" indent="-201613" eaLnBrk="0" hangingPunct="0">
              <a:spcBef>
                <a:spcPct val="20000"/>
              </a:spcBef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2796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368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940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651250" indent="-201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dirty="0"/>
              <a:t>BBK AGVS 22.01.2020</a:t>
            </a:r>
          </a:p>
        </p:txBody>
      </p:sp>
      <p:sp>
        <p:nvSpPr>
          <p:cNvPr id="9" name="Rechteck 8"/>
          <p:cNvSpPr/>
          <p:nvPr/>
        </p:nvSpPr>
        <p:spPr>
          <a:xfrm>
            <a:off x="514350" y="1639092"/>
            <a:ext cx="78020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+mj-lt"/>
              </a:rPr>
              <a:t>Automobil-Fachmann / Automobil-Mechatroniker</a:t>
            </a:r>
          </a:p>
          <a:p>
            <a:endParaRPr lang="de-CH" b="1" dirty="0">
              <a:latin typeface="+mj-lt"/>
            </a:endParaRPr>
          </a:p>
          <a:p>
            <a:r>
              <a:rPr lang="de-CH" b="1" dirty="0">
                <a:latin typeface="+mj-lt"/>
              </a:rPr>
              <a:t>Integration Fachbewilligung Kältemittel </a:t>
            </a:r>
            <a:br>
              <a:rPr lang="de-CH" b="1" dirty="0">
                <a:latin typeface="+mj-lt"/>
              </a:rPr>
            </a:br>
            <a:r>
              <a:rPr lang="de-CH" dirty="0">
                <a:solidFill>
                  <a:srgbClr val="FF0000"/>
                </a:solidFill>
                <a:latin typeface="+mj-lt"/>
              </a:rPr>
              <a:t>Umsetzung: schriftliche Prüfung bestanden ergibt einen separaten Kompetenznachweis Fachbewilligung Kältemittel im Zusammenhang mit dem EFZ</a:t>
            </a:r>
          </a:p>
          <a:p>
            <a:endParaRPr lang="de-CH" b="1" dirty="0">
              <a:solidFill>
                <a:srgbClr val="FF0000"/>
              </a:solidFill>
              <a:latin typeface="+mj-lt"/>
            </a:endParaRPr>
          </a:p>
          <a:p>
            <a:r>
              <a:rPr lang="de-CH" b="1" dirty="0">
                <a:latin typeface="+mj-lt"/>
              </a:rPr>
              <a:t>theoretische Prüfung in der Berufsfachschule</a:t>
            </a:r>
            <a:br>
              <a:rPr lang="de-CH" b="1" dirty="0">
                <a:latin typeface="+mj-lt"/>
              </a:rPr>
            </a:br>
            <a:r>
              <a:rPr lang="de-CH" dirty="0">
                <a:latin typeface="+mj-lt"/>
              </a:rPr>
              <a:t>im 4. Semester (60 Fragen in 60 Minuten), elektronische Prüfung</a:t>
            </a:r>
          </a:p>
          <a:p>
            <a:endParaRPr lang="de-CH" b="1" dirty="0">
              <a:latin typeface="+mj-lt"/>
            </a:endParaRPr>
          </a:p>
          <a:p>
            <a:r>
              <a:rPr lang="de-CH" b="1" dirty="0">
                <a:latin typeface="+mj-lt"/>
              </a:rPr>
              <a:t>Praktische Überprüfung im üK2</a:t>
            </a:r>
            <a:br>
              <a:rPr lang="de-CH" b="1" dirty="0">
                <a:latin typeface="+mj-lt"/>
              </a:rPr>
            </a:br>
            <a:r>
              <a:rPr lang="de-CH" dirty="0">
                <a:latin typeface="+mj-lt"/>
              </a:rPr>
              <a:t>(Umgang mit Kältemittel: Entleeren, evakuieren, befüllen) 45 Minuten mit 15 Punkten im Kompetenznachweis vom üK</a:t>
            </a:r>
          </a:p>
          <a:p>
            <a:endParaRPr lang="de-CH" b="1" dirty="0">
              <a:latin typeface="+mj-lt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81" y="308192"/>
            <a:ext cx="1461889" cy="1982747"/>
          </a:xfrm>
          <a:prstGeom prst="rect">
            <a:avLst/>
          </a:prstGeom>
        </p:spPr>
      </p:pic>
      <p:sp>
        <p:nvSpPr>
          <p:cNvPr id="11" name="Titel 2"/>
          <p:cNvSpPr txBox="1">
            <a:spLocks/>
          </p:cNvSpPr>
          <p:nvPr/>
        </p:nvSpPr>
        <p:spPr bwMode="auto">
          <a:xfrm>
            <a:off x="445880" y="531473"/>
            <a:ext cx="8307692" cy="7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+mj-lt"/>
                <a:ea typeface="ＭＳ Ｐゴシック" pitchFamily="63" charset="-128"/>
                <a:cs typeface="ＭＳ Ｐゴシック" pitchFamily="63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63" charset="0"/>
                <a:ea typeface="ＭＳ Ｐゴシック" pitchFamily="63" charset="-128"/>
                <a:cs typeface="ＭＳ Ｐゴシック" pitchFamily="6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63" charset="0"/>
                <a:ea typeface="ＭＳ Ｐゴシック" pitchFamily="63" charset="-128"/>
                <a:cs typeface="ＭＳ Ｐゴシック" pitchFamily="6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63" charset="0"/>
                <a:ea typeface="ＭＳ Ｐゴシック" pitchFamily="63" charset="-128"/>
                <a:cs typeface="ＭＳ Ｐゴシック" pitchFamily="6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pitchFamily="63" charset="0"/>
                <a:ea typeface="ＭＳ Ｐゴシック" pitchFamily="63" charset="-128"/>
                <a:cs typeface="ＭＳ Ｐゴシック" pitchFamily="63" charset="-128"/>
              </a:defRPr>
            </a:lvl5pPr>
            <a:lvl6pPr marL="405216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63" charset="0"/>
              </a:defRPr>
            </a:lvl6pPr>
            <a:lvl7pPr marL="810433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63" charset="0"/>
              </a:defRPr>
            </a:lvl7pPr>
            <a:lvl8pPr marL="1215649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63" charset="0"/>
              </a:defRPr>
            </a:lvl8pPr>
            <a:lvl9pPr marL="1620865" algn="l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63" charset="0"/>
              </a:defRPr>
            </a:lvl9pPr>
          </a:lstStyle>
          <a:p>
            <a:r>
              <a:rPr lang="de-CH" kern="0" dirty="0"/>
              <a:t>Integration Fachbewilligung Kältemittel</a:t>
            </a:r>
            <a:endParaRPr lang="de-CH" i="1" kern="0" dirty="0"/>
          </a:p>
        </p:txBody>
      </p:sp>
    </p:spTree>
    <p:extLst>
      <p:ext uri="{BB962C8B-B14F-4D97-AF65-F5344CB8AC3E}">
        <p14:creationId xmlns:p14="http://schemas.microsoft.com/office/powerpoint/2010/main" val="22256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580313" y="5402263"/>
            <a:ext cx="1563687" cy="217487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BA86F-6231-4843-AE1E-CCCA69E79861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68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68" charset="-128"/>
              <a:cs typeface="+mn-cs"/>
            </a:endParaRPr>
          </a:p>
        </p:txBody>
      </p:sp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45880" y="435648"/>
            <a:ext cx="8307692" cy="750000"/>
          </a:xfrm>
        </p:spPr>
        <p:txBody>
          <a:bodyPr/>
          <a:lstStyle/>
          <a:p>
            <a:r>
              <a:rPr lang="de-CH"/>
              <a:t>Hochvoltausbildung</a:t>
            </a:r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445880" y="1317646"/>
            <a:ext cx="78020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AM - Integration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Hochvolt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 (Tag 1 und Tag 2)</a:t>
            </a:r>
          </a:p>
          <a:p>
            <a:pPr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AF - Integration 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Hochvolt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 (Tag 1 und Tag 2 ab lehrbeginn 2022)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Tag 1 (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Hochvolt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 charset="0"/>
              </a:rPr>
              <a:t> Grundlagen)</a:t>
            </a:r>
          </a:p>
          <a:p>
            <a:pPr lvl="0">
              <a:defRPr/>
            </a:pPr>
            <a:r>
              <a:rPr kumimoji="0" lang="de-CH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theoretische Prüfung in der BFS im 7 Semester (45 Minuten) elektronische Prüfung Kosten ca. Fr. 20.00</a:t>
            </a:r>
            <a:r>
              <a:rPr kumimoji="0" lang="de-CH" sz="18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 exkl. </a:t>
            </a:r>
            <a:r>
              <a:rPr kumimoji="0" lang="de-CH" sz="18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Mwst</a:t>
            </a:r>
            <a:r>
              <a:rPr kumimoji="0" lang="de-CH" sz="18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 </a:t>
            </a:r>
            <a:r>
              <a:rPr lang="de-CH" dirty="0">
                <a:solidFill>
                  <a:srgbClr val="000000"/>
                </a:solidFill>
                <a:cs typeface="Arial" charset="0"/>
              </a:rPr>
              <a:t>sind im Kursgeld vom </a:t>
            </a:r>
            <a:r>
              <a:rPr lang="de-CH" dirty="0" err="1">
                <a:solidFill>
                  <a:srgbClr val="000000"/>
                </a:solidFill>
                <a:cs typeface="Arial" charset="0"/>
              </a:rPr>
              <a:t>üK</a:t>
            </a:r>
            <a:r>
              <a:rPr lang="de-CH" dirty="0">
                <a:solidFill>
                  <a:srgbClr val="000000"/>
                </a:solidFill>
                <a:cs typeface="Arial" charset="0"/>
              </a:rPr>
              <a:t> enthalten (werden dem </a:t>
            </a:r>
            <a:r>
              <a:rPr lang="de-CH" dirty="0" err="1">
                <a:solidFill>
                  <a:srgbClr val="000000"/>
                </a:solidFill>
                <a:cs typeface="Arial" charset="0"/>
              </a:rPr>
              <a:t>üK</a:t>
            </a:r>
            <a:r>
              <a:rPr lang="de-CH" dirty="0">
                <a:solidFill>
                  <a:srgbClr val="000000"/>
                </a:solidFill>
                <a:cs typeface="Arial" charset="0"/>
              </a:rPr>
              <a:t>-Center belastet)</a:t>
            </a:r>
          </a:p>
          <a:p>
            <a:pPr lvl="0">
              <a:defRPr/>
            </a:pP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Tag 2 (</a:t>
            </a:r>
            <a:r>
              <a:rPr kumimoji="0" lang="de-CH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Hochvolt</a:t>
            </a: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Praxis)</a:t>
            </a:r>
          </a:p>
          <a:p>
            <a:pPr>
              <a:defRPr/>
            </a:pPr>
            <a:r>
              <a:rPr kumimoji="0" lang="de-CH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charset="0"/>
              </a:rPr>
              <a:t>Überprüfung mit einem schriftlichen Test im üK4, 20 Minuten (Fachkompetenzen Spannungsfreischalten), </a:t>
            </a:r>
            <a:r>
              <a:rPr kumimoji="0" lang="de-CH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elektronische Prüfung Kosten ca. Fr. 20.00 exkl. </a:t>
            </a:r>
            <a:r>
              <a:rPr kumimoji="0" lang="de-CH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Mwst</a:t>
            </a:r>
            <a:r>
              <a:rPr kumimoji="0" lang="de-CH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sind im Kursgeld vom </a:t>
            </a:r>
            <a:r>
              <a:rPr kumimoji="0" lang="de-CH" sz="18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üK</a:t>
            </a:r>
            <a:r>
              <a:rPr kumimoji="0" lang="de-CH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rPr>
              <a:t> enthalten </a:t>
            </a:r>
            <a:r>
              <a:rPr lang="de-CH" dirty="0">
                <a:solidFill>
                  <a:srgbClr val="000000"/>
                </a:solidFill>
                <a:cs typeface="Arial" charset="0"/>
              </a:rPr>
              <a:t>(werden dem üK-Center belastet)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35648"/>
            <a:ext cx="1700959" cy="113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5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546" y="545978"/>
            <a:ext cx="8307692" cy="439314"/>
          </a:xfrm>
        </p:spPr>
        <p:txBody>
          <a:bodyPr/>
          <a:lstStyle/>
          <a:p>
            <a:r>
              <a:rPr lang="de-CH" dirty="0">
                <a:solidFill>
                  <a:srgbClr val="FE0000"/>
                </a:solidFill>
                <a:latin typeface="Arial" charset="0"/>
              </a:rPr>
              <a:t>Verordnung über die berufliche Grundbildung AA / AF / AM</a:t>
            </a:r>
            <a:br>
              <a:rPr lang="de-CH" dirty="0">
                <a:solidFill>
                  <a:srgbClr val="FE0000"/>
                </a:solidFill>
                <a:latin typeface="Arial" charset="0"/>
              </a:rPr>
            </a:b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1341438"/>
            <a:ext cx="7554416" cy="338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de-CH" sz="1600" b="1" dirty="0"/>
              <a:t>6. Abschnitt: Anforderungen an die Anbieter der Bildung im Lehrbetrieb</a:t>
            </a:r>
          </a:p>
          <a:p>
            <a:pPr algn="l"/>
            <a:r>
              <a:rPr lang="de-CH" sz="1600" b="1" dirty="0"/>
              <a:t>Art. 10 Fachliche Mindestanforderung an Berufsbildner-innen </a:t>
            </a:r>
            <a:br>
              <a:rPr lang="de-CH" sz="1600" b="1" dirty="0"/>
            </a:br>
            <a:endParaRPr lang="de-CH" sz="1600" b="1" dirty="0"/>
          </a:p>
          <a:p>
            <a:pPr algn="l"/>
            <a:r>
              <a:rPr lang="de-CH" sz="1600" b="1" dirty="0"/>
              <a:t>- mind. Automonteur / Automobil-Fachmann mit 3-jähriger Praxis beim </a:t>
            </a:r>
            <a:r>
              <a:rPr lang="de-CH" sz="1600" b="1" dirty="0">
                <a:solidFill>
                  <a:srgbClr val="FF0066"/>
                </a:solidFill>
              </a:rPr>
              <a:t>AA</a:t>
            </a:r>
            <a:endParaRPr lang="de-CH" sz="1600" b="1" dirty="0"/>
          </a:p>
          <a:p>
            <a:pPr algn="l"/>
            <a:endParaRPr lang="de-CH" sz="1600" b="1" dirty="0"/>
          </a:p>
          <a:p>
            <a:pPr algn="l">
              <a:tabLst>
                <a:tab pos="90488" algn="l"/>
              </a:tabLst>
            </a:pPr>
            <a:r>
              <a:rPr lang="de-CH" sz="1600" b="1" dirty="0"/>
              <a:t>- mind. Automobil-Fachmann mit 3-jähriger Praxis beim </a:t>
            </a:r>
            <a:r>
              <a:rPr lang="de-CH" sz="1600" b="1" dirty="0">
                <a:solidFill>
                  <a:srgbClr val="FF0066"/>
                </a:solidFill>
              </a:rPr>
              <a:t>AF</a:t>
            </a:r>
            <a:br>
              <a:rPr lang="de-CH" sz="1600" b="1" dirty="0">
                <a:solidFill>
                  <a:srgbClr val="FF0066"/>
                </a:solidFill>
              </a:rPr>
            </a:br>
            <a:r>
              <a:rPr lang="de-CH" sz="1600" b="1" dirty="0"/>
              <a:t>-</a:t>
            </a:r>
            <a:r>
              <a:rPr lang="de-CH" sz="1600" b="1" dirty="0">
                <a:solidFill>
                  <a:srgbClr val="FF0066"/>
                </a:solidFill>
              </a:rPr>
              <a:t> </a:t>
            </a:r>
            <a:r>
              <a:rPr lang="de-CH" sz="1600" b="1" dirty="0"/>
              <a:t>mind. Automonteur mit 5-jähriger Praxis beim </a:t>
            </a:r>
            <a:r>
              <a:rPr lang="de-CH" sz="1600" b="1" dirty="0">
                <a:solidFill>
                  <a:srgbClr val="FF0066"/>
                </a:solidFill>
              </a:rPr>
              <a:t>AF</a:t>
            </a:r>
          </a:p>
          <a:p>
            <a:pPr algn="l"/>
            <a:endParaRPr lang="de-CH" sz="1600" b="1" dirty="0"/>
          </a:p>
          <a:p>
            <a:pPr algn="l"/>
            <a:r>
              <a:rPr lang="de-CH" sz="1600" b="1" dirty="0"/>
              <a:t>- mind. Automobil-Mechatroniker mit 3-jähriger Praxis beim </a:t>
            </a:r>
            <a:r>
              <a:rPr lang="de-CH" sz="1600" b="1" dirty="0">
                <a:solidFill>
                  <a:srgbClr val="FF0066"/>
                </a:solidFill>
              </a:rPr>
              <a:t>AM</a:t>
            </a:r>
          </a:p>
          <a:p>
            <a:r>
              <a:rPr lang="de-CH" sz="1600" b="1" dirty="0"/>
              <a:t>-</a:t>
            </a:r>
            <a:r>
              <a:rPr lang="de-CH" sz="1600" b="1" dirty="0">
                <a:solidFill>
                  <a:srgbClr val="FF0066"/>
                </a:solidFill>
              </a:rPr>
              <a:t> </a:t>
            </a:r>
            <a:r>
              <a:rPr lang="de-CH" sz="1600" b="1" dirty="0"/>
              <a:t>mind. Automechaniker/Fahrzeug-Elektriker-Elektroniker</a:t>
            </a:r>
            <a:br>
              <a:rPr lang="de-CH" sz="1600" b="1" dirty="0"/>
            </a:br>
            <a:r>
              <a:rPr lang="de-CH" sz="1600" b="1" dirty="0"/>
              <a:t>  mit 5-jähriger Praxis beim </a:t>
            </a:r>
            <a:r>
              <a:rPr lang="de-CH" sz="1600" b="1" dirty="0">
                <a:solidFill>
                  <a:srgbClr val="FF0066"/>
                </a:solidFill>
              </a:rPr>
              <a:t>AM</a:t>
            </a:r>
          </a:p>
          <a:p>
            <a:r>
              <a:rPr lang="de-CH" sz="1600" b="1" dirty="0"/>
              <a:t>- Zusätzlich Kompetenzprüfung Z1 oder Z2+Z3 aus AD/AWK </a:t>
            </a:r>
            <a:br>
              <a:rPr lang="de-CH" sz="1600" b="1" dirty="0"/>
            </a:br>
            <a:r>
              <a:rPr lang="de-CH" sz="1600" b="1" dirty="0"/>
              <a:t>  beim </a:t>
            </a:r>
            <a:r>
              <a:rPr lang="de-CH" sz="1600" b="1" dirty="0">
                <a:solidFill>
                  <a:srgbClr val="FF0066"/>
                </a:solidFill>
              </a:rPr>
              <a:t>AM</a:t>
            </a:r>
          </a:p>
          <a:p>
            <a:endParaRPr lang="de-CH" sz="1600" b="1" dirty="0">
              <a:solidFill>
                <a:srgbClr val="FF0066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0"/>
          <a:stretch/>
        </p:blipFill>
        <p:spPr>
          <a:xfrm>
            <a:off x="7264245" y="2777253"/>
            <a:ext cx="1637006" cy="231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0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361" y="368001"/>
            <a:ext cx="8307692" cy="439314"/>
          </a:xfrm>
        </p:spPr>
        <p:txBody>
          <a:bodyPr/>
          <a:lstStyle/>
          <a:p>
            <a:r>
              <a:rPr lang="de-CH" dirty="0">
                <a:solidFill>
                  <a:srgbClr val="FE0000"/>
                </a:solidFill>
                <a:latin typeface="Arial" charset="0"/>
              </a:rPr>
              <a:t>Verordnung über die berufliche Grundbildung AA / AF / AM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2"/>
          </p:nvPr>
        </p:nvSpPr>
        <p:spPr>
          <a:xfrm>
            <a:off x="425662" y="725950"/>
            <a:ext cx="6720916" cy="356729"/>
          </a:xfrm>
        </p:spPr>
        <p:txBody>
          <a:bodyPr/>
          <a:lstStyle/>
          <a:p>
            <a:r>
              <a:rPr lang="de-CH" sz="1600" b="1" dirty="0"/>
              <a:t>BiVo’s AA / AF / AM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0"/>
          <a:stretch/>
        </p:blipFill>
        <p:spPr>
          <a:xfrm>
            <a:off x="7501023" y="341305"/>
            <a:ext cx="1368152" cy="1936047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97546" y="1032150"/>
            <a:ext cx="8148907" cy="396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043" tIns="40522" rIns="81043" bIns="4052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51"/>
              </a:spcBef>
              <a:spcAft>
                <a:spcPct val="0"/>
              </a:spcAft>
              <a:buFont typeface="Arial" charset="0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  <a:cs typeface="ＭＳ Ｐゴシック" pitchFamily="63" charset="-128"/>
              </a:defRPr>
            </a:lvl1pPr>
            <a:lvl2pPr marL="674688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2pPr>
            <a:lvl3pPr marL="107950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3pPr>
            <a:lvl4pPr marL="1450975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4pPr>
            <a:lvl5pPr marL="18224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5pPr>
            <a:lvl6pPr marL="2228690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6pPr>
            <a:lvl7pPr marL="2633906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7pPr>
            <a:lvl8pPr marL="3039123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8pPr>
            <a:lvl9pPr marL="3444339" indent="-2701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63" charset="0"/>
              <a:buChar char="&gt;"/>
              <a:defRPr sz="1400">
                <a:solidFill>
                  <a:schemeClr val="tx1"/>
                </a:solidFill>
                <a:latin typeface="+mn-lt"/>
                <a:ea typeface="ＭＳ Ｐゴシック" pitchFamily="63" charset="-128"/>
              </a:defRPr>
            </a:lvl9pPr>
          </a:lstStyle>
          <a:p>
            <a:r>
              <a:rPr lang="de-CH" altLang="de-DE" sz="1600" b="1" dirty="0">
                <a:ea typeface="ＭＳ Ｐゴシック" pitchFamily="34" charset="-128"/>
              </a:rPr>
              <a:t>Art. 10 </a:t>
            </a:r>
            <a:r>
              <a:rPr lang="de-CH" altLang="de-DE" sz="1600" b="1" dirty="0" err="1">
                <a:ea typeface="ＭＳ Ｐゴシック" pitchFamily="34" charset="-128"/>
              </a:rPr>
              <a:t>Didaktikmodul</a:t>
            </a:r>
            <a:r>
              <a:rPr lang="de-CH" altLang="de-DE" sz="1600" b="1" dirty="0">
                <a:ea typeface="ＭＳ Ｐゴシック" pitchFamily="34" charset="-128"/>
              </a:rPr>
              <a:t> AGVS (Dauer 8 h)</a:t>
            </a:r>
          </a:p>
          <a:p>
            <a:r>
              <a:rPr lang="de-CH" altLang="de-DE" sz="1600" dirty="0">
                <a:ea typeface="ＭＳ Ｐゴシック" pitchFamily="34" charset="-128"/>
              </a:rPr>
              <a:t>(ausser Automobildiagnostiker, Automobil-Werkstattkoordinator und </a:t>
            </a:r>
            <a:br>
              <a:rPr lang="de-CH" altLang="de-DE" sz="1600" dirty="0">
                <a:ea typeface="ＭＳ Ｐゴシック" pitchFamily="34" charset="-128"/>
              </a:rPr>
            </a:br>
            <a:r>
              <a:rPr lang="de-CH" altLang="de-DE" sz="1600" dirty="0" err="1">
                <a:ea typeface="ＭＳ Ｐゴシック" pitchFamily="34" charset="-128"/>
              </a:rPr>
              <a:t>eidg</a:t>
            </a:r>
            <a:r>
              <a:rPr lang="de-CH" altLang="de-DE" sz="1600" dirty="0">
                <a:ea typeface="ＭＳ Ｐゴシック" pitchFamily="34" charset="-128"/>
              </a:rPr>
              <a:t>. </a:t>
            </a:r>
            <a:r>
              <a:rPr lang="de-CH" altLang="de-DE" sz="1600" dirty="0" err="1">
                <a:ea typeface="ＭＳ Ｐゴシック" pitchFamily="34" charset="-128"/>
              </a:rPr>
              <a:t>dipl.</a:t>
            </a:r>
            <a:r>
              <a:rPr lang="de-CH" altLang="de-DE" sz="1600" dirty="0">
                <a:ea typeface="ＭＳ Ｐゴシック" pitchFamily="34" charset="-128"/>
              </a:rPr>
              <a:t> Automechaniker, </a:t>
            </a:r>
            <a:r>
              <a:rPr lang="de-CH" altLang="de-DE" sz="1600" dirty="0" err="1">
                <a:ea typeface="ＭＳ Ｐゴシック" pitchFamily="34" charset="-128"/>
              </a:rPr>
              <a:t>eidg</a:t>
            </a:r>
            <a:r>
              <a:rPr lang="de-CH" altLang="de-DE" sz="1600" dirty="0">
                <a:ea typeface="ＭＳ Ｐゴシック" pitchFamily="34" charset="-128"/>
              </a:rPr>
              <a:t>. </a:t>
            </a:r>
            <a:r>
              <a:rPr lang="de-CH" altLang="de-DE" sz="1600" dirty="0" err="1">
                <a:ea typeface="ＭＳ Ｐゴシック" pitchFamily="34" charset="-128"/>
              </a:rPr>
              <a:t>dipl.</a:t>
            </a:r>
            <a:r>
              <a:rPr lang="de-CH" altLang="de-DE" sz="1600" dirty="0">
                <a:ea typeface="ＭＳ Ｐゴシック" pitchFamily="34" charset="-128"/>
              </a:rPr>
              <a:t> Fahrzeug-Elektriker-Elektroniker</a:t>
            </a:r>
            <a:br>
              <a:rPr lang="de-CH" altLang="de-DE" sz="1600" dirty="0">
                <a:ea typeface="ＭＳ Ｐゴシック" pitchFamily="34" charset="-128"/>
              </a:rPr>
            </a:br>
            <a:r>
              <a:rPr lang="de-CH" altLang="de-DE" sz="1600" dirty="0">
                <a:ea typeface="ＭＳ Ｐゴシック" pitchFamily="34" charset="-128"/>
              </a:rPr>
              <a:t>Bachelor </a:t>
            </a:r>
            <a:r>
              <a:rPr lang="de-CH" altLang="de-DE" sz="1600" dirty="0" err="1">
                <a:ea typeface="ＭＳ Ｐゴシック" pitchFamily="34" charset="-128"/>
              </a:rPr>
              <a:t>of</a:t>
            </a:r>
            <a:r>
              <a:rPr lang="de-CH" altLang="de-DE" sz="1600" dirty="0">
                <a:ea typeface="ＭＳ Ｐゴシック" pitchFamily="34" charset="-128"/>
              </a:rPr>
              <a:t> Science in Automobiltechnik oder Automobilingenieur)</a:t>
            </a:r>
          </a:p>
          <a:p>
            <a:r>
              <a:rPr lang="de-CH" sz="1600" kern="0" dirty="0"/>
              <a:t>Die aktuellen Inhalte (methodisch/didaktisch) werden im Anhang des </a:t>
            </a:r>
            <a:r>
              <a:rPr lang="de-CH" sz="1600" kern="0" dirty="0" err="1"/>
              <a:t>Biplan</a:t>
            </a:r>
            <a:r>
              <a:rPr lang="de-CH" sz="1600" kern="0" dirty="0"/>
              <a:t> aufgeführt.</a:t>
            </a:r>
          </a:p>
          <a:p>
            <a:r>
              <a:rPr lang="de-CH" sz="1600" kern="0" dirty="0"/>
              <a:t>Inhalte:</a:t>
            </a:r>
            <a:br>
              <a:rPr lang="de-CH" sz="1600" kern="0" dirty="0"/>
            </a:br>
            <a:r>
              <a:rPr lang="de-CH" sz="1600" kern="0" dirty="0">
                <a:solidFill>
                  <a:srgbClr val="FF0000"/>
                </a:solidFill>
              </a:rPr>
              <a:t>1. </a:t>
            </a:r>
            <a:r>
              <a:rPr lang="de-CH" sz="1600" dirty="0">
                <a:solidFill>
                  <a:srgbClr val="FF0000"/>
                </a:solidFill>
              </a:rPr>
              <a:t>Die Instrumente der neuen </a:t>
            </a:r>
            <a:r>
              <a:rPr lang="de-CH" sz="1600" dirty="0" err="1">
                <a:solidFill>
                  <a:srgbClr val="FF0000"/>
                </a:solidFill>
              </a:rPr>
              <a:t>BiVo</a:t>
            </a:r>
            <a:r>
              <a:rPr lang="de-CH" sz="1600" dirty="0">
                <a:solidFill>
                  <a:srgbClr val="FF0000"/>
                </a:solidFill>
              </a:rPr>
              <a:t> kompetent einsetzen</a:t>
            </a:r>
            <a:br>
              <a:rPr lang="de-CH" sz="1600" dirty="0">
                <a:solidFill>
                  <a:srgbClr val="FF0000"/>
                </a:solidFill>
              </a:rPr>
            </a:br>
            <a:r>
              <a:rPr lang="de-CH" sz="1600" dirty="0">
                <a:solidFill>
                  <a:srgbClr val="FF0000"/>
                </a:solidFill>
              </a:rPr>
              <a:t>2. </a:t>
            </a:r>
            <a:r>
              <a:rPr lang="de-CH" sz="1600" kern="0" dirty="0">
                <a:solidFill>
                  <a:srgbClr val="FF0000"/>
                </a:solidFill>
              </a:rPr>
              <a:t>Lernende selektionieren</a:t>
            </a:r>
            <a:br>
              <a:rPr lang="de-CH" sz="1600" kern="0" dirty="0"/>
            </a:br>
            <a:r>
              <a:rPr lang="de-CH" sz="1600" kern="0" dirty="0">
                <a:solidFill>
                  <a:srgbClr val="FF0000"/>
                </a:solidFill>
              </a:rPr>
              <a:t>3. Junge Erwachsene führen und Krisen überwinden</a:t>
            </a:r>
            <a:br>
              <a:rPr lang="de-CH" sz="1600" kern="0" dirty="0"/>
            </a:br>
            <a:r>
              <a:rPr lang="de-CH" sz="1600" kern="0" dirty="0"/>
              <a:t>4. Erfolgreiches Lernen im Betrieb </a:t>
            </a:r>
            <a:br>
              <a:rPr lang="de-CH" sz="1600" kern="0" dirty="0"/>
            </a:br>
            <a:r>
              <a:rPr lang="de-CH" sz="1600" kern="0" dirty="0"/>
              <a:t>5. Ausbildungsverantwortung als Team wahrnehmen</a:t>
            </a:r>
          </a:p>
          <a:p>
            <a:r>
              <a:rPr lang="de-CH" sz="1600" kern="0" dirty="0"/>
              <a:t>Dauer des Moduls: 1 Tag pro Thema mit Kursbestätigung</a:t>
            </a:r>
          </a:p>
          <a:p>
            <a:r>
              <a:rPr lang="de-CH" sz="1600" b="1" i="1" kern="0" dirty="0"/>
              <a:t>Für alle Berufsbildner in den Betrieben obligatorisch, welche nicht über einen tertiären Abschluss verfügen. </a:t>
            </a:r>
            <a:endParaRPr lang="de-CH" sz="1600" kern="0" dirty="0"/>
          </a:p>
        </p:txBody>
      </p:sp>
    </p:spTree>
    <p:extLst>
      <p:ext uri="{BB962C8B-B14F-4D97-AF65-F5344CB8AC3E}">
        <p14:creationId xmlns:p14="http://schemas.microsoft.com/office/powerpoint/2010/main" val="70358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343103"/>
            <a:ext cx="8307692" cy="750000"/>
          </a:xfrm>
        </p:spPr>
        <p:txBody>
          <a:bodyPr/>
          <a:lstStyle/>
          <a:p>
            <a:r>
              <a:rPr lang="fr-CH" dirty="0"/>
              <a:t>Aktuelle Dokumente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57F4CD0-C15C-421D-BE5F-650085AE1A7F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713870" y="742072"/>
            <a:ext cx="6738450" cy="4292680"/>
            <a:chOff x="24634" y="-289173"/>
            <a:chExt cx="8661187" cy="5601402"/>
          </a:xfrm>
        </p:grpSpPr>
        <p:sp>
          <p:nvSpPr>
            <p:cNvPr id="8" name="Textfeld 3"/>
            <p:cNvSpPr txBox="1"/>
            <p:nvPr/>
          </p:nvSpPr>
          <p:spPr>
            <a:xfrm>
              <a:off x="866775" y="114300"/>
              <a:ext cx="1892300" cy="24644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4F81BD"/>
              </a:solidFill>
              <a:prstDash val="solid"/>
            </a:ln>
            <a:effectLst>
              <a:outerShdw blurRad="50800" dist="393700" dir="2400000" sx="45000" sy="45000" algn="c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Bildungsplan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                  </a:t>
              </a:r>
              <a:r>
                <a:rPr lang="de-CH" sz="1100" b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Anhänge</a:t>
              </a:r>
              <a:endParaRPr lang="de-CH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715963" algn="l"/>
                </a:tabLst>
              </a:pPr>
              <a:r>
                <a:rPr lang="de-CH" sz="1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  </a:t>
              </a:r>
              <a:r>
                <a:rPr lang="de-CH" sz="11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weitere</a:t>
              </a:r>
              <a:endParaRPr lang="de-CH" sz="1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  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br>
                <a:rPr lang="de-CH" sz="11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	  		 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feld 4"/>
            <p:cNvSpPr txBox="1"/>
            <p:nvPr/>
          </p:nvSpPr>
          <p:spPr>
            <a:xfrm>
              <a:off x="24634" y="1828094"/>
              <a:ext cx="1788795" cy="24409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4F81BD"/>
              </a:solidFill>
              <a:prstDash val="solid"/>
            </a:ln>
            <a:effectLst>
              <a:outerShdw blurRad="50800" dist="393700" dir="2400000" sx="45000" sy="45000" algn="c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Bildungs-verordnung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		        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Pfeil nach rechts 9"/>
            <p:cNvSpPr/>
            <p:nvPr/>
          </p:nvSpPr>
          <p:spPr>
            <a:xfrm rot="18396566" flipV="1">
              <a:off x="975352" y="1321287"/>
              <a:ext cx="1095376" cy="127930"/>
            </a:xfrm>
            <a:prstGeom prst="rightArrow">
              <a:avLst>
                <a:gd name="adj1" fmla="val 50000"/>
                <a:gd name="adj2" fmla="val 159051"/>
              </a:avLst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CH" dirty="0"/>
            </a:p>
          </p:txBody>
        </p:sp>
        <p:sp>
          <p:nvSpPr>
            <p:cNvPr id="11" name="Textfeld 5"/>
            <p:cNvSpPr txBox="1"/>
            <p:nvPr/>
          </p:nvSpPr>
          <p:spPr>
            <a:xfrm>
              <a:off x="6755469" y="-289173"/>
              <a:ext cx="1930352" cy="2440940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FFC000"/>
              </a:solidFill>
              <a:prstDash val="solid"/>
            </a:ln>
            <a:effectLst>
              <a:outerShdw blurRad="50800" dist="393700" dir="2400000" sx="45000" sy="45000" algn="c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Ausbildungs-programm für die Lehrbetriebe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mit Lerndoku-</a:t>
              </a:r>
              <a:endParaRPr lang="de-CH" sz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mentation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100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(Ausbildungskontrolle)</a:t>
              </a:r>
              <a:endParaRPr lang="de-CH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feld 9"/>
            <p:cNvSpPr txBox="1"/>
            <p:nvPr/>
          </p:nvSpPr>
          <p:spPr>
            <a:xfrm>
              <a:off x="4976214" y="1219913"/>
              <a:ext cx="1583300" cy="2440940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FFC000"/>
              </a:solidFill>
              <a:prstDash val="solid"/>
            </a:ln>
            <a:effectLst>
              <a:outerShdw blurRad="50800" dist="393700" dir="2400000" sx="45000" sy="45000" algn="c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Ausbildungs-programm für die über-betrieblichen Kurse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de-CH" sz="11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Anhang:</a:t>
              </a:r>
              <a:endParaRPr lang="de-CH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1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    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	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feld 13"/>
            <p:cNvSpPr txBox="1"/>
            <p:nvPr/>
          </p:nvSpPr>
          <p:spPr>
            <a:xfrm>
              <a:off x="2909390" y="2633164"/>
              <a:ext cx="1981689" cy="2679065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FFC000"/>
              </a:solidFill>
              <a:prstDash val="solid"/>
            </a:ln>
            <a:effectLst>
              <a:outerShdw blurRad="50800" dist="393700" dir="2400000" sx="45000" sy="45000" algn="c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Ausbildungs-programm</a:t>
              </a:r>
              <a:r>
                <a:rPr lang="de-CH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für die</a:t>
              </a:r>
              <a:br>
                <a:rPr lang="de-CH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de-CH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Berufsfach-schulen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1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1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de-CH" sz="11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Anhang:</a:t>
              </a:r>
              <a:endParaRPr lang="de-CH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1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1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1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CH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Pfeil nach rechts 13"/>
            <p:cNvSpPr/>
            <p:nvPr/>
          </p:nvSpPr>
          <p:spPr>
            <a:xfrm rot="20178058" flipV="1">
              <a:off x="2447224" y="1017150"/>
              <a:ext cx="4452849" cy="100884"/>
            </a:xfrm>
            <a:prstGeom prst="rightArrow">
              <a:avLst>
                <a:gd name="adj1" fmla="val 50000"/>
                <a:gd name="adj2" fmla="val 159051"/>
              </a:avLst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CH" dirty="0"/>
            </a:p>
          </p:txBody>
        </p:sp>
        <p:sp>
          <p:nvSpPr>
            <p:cNvPr id="15" name="Pfeil nach rechts 14"/>
            <p:cNvSpPr/>
            <p:nvPr/>
          </p:nvSpPr>
          <p:spPr>
            <a:xfrm rot="2581527" flipV="1">
              <a:off x="2495550" y="2409825"/>
              <a:ext cx="777875" cy="84455"/>
            </a:xfrm>
            <a:prstGeom prst="rightArrow">
              <a:avLst>
                <a:gd name="adj1" fmla="val 50000"/>
                <a:gd name="adj2" fmla="val 159051"/>
              </a:avLst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CH" dirty="0"/>
            </a:p>
          </p:txBody>
        </p:sp>
        <p:sp>
          <p:nvSpPr>
            <p:cNvPr id="16" name="Pfeil nach rechts 15"/>
            <p:cNvSpPr/>
            <p:nvPr/>
          </p:nvSpPr>
          <p:spPr>
            <a:xfrm rot="20638921" flipV="1">
              <a:off x="2600314" y="1711778"/>
              <a:ext cx="2522479" cy="97190"/>
            </a:xfrm>
            <a:prstGeom prst="rightArrow">
              <a:avLst>
                <a:gd name="adj1" fmla="val 50000"/>
                <a:gd name="adj2" fmla="val 159051"/>
              </a:avLst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CH" dirty="0"/>
            </a:p>
          </p:txBody>
        </p:sp>
        <p:sp>
          <p:nvSpPr>
            <p:cNvPr id="17" name="Textfeld 2"/>
            <p:cNvSpPr txBox="1">
              <a:spLocks noChangeArrowheads="1"/>
            </p:cNvSpPr>
            <p:nvPr/>
          </p:nvSpPr>
          <p:spPr bwMode="auto">
            <a:xfrm>
              <a:off x="2914649" y="0"/>
              <a:ext cx="1333132" cy="1337058"/>
            </a:xfrm>
            <a:prstGeom prst="rect">
              <a:avLst/>
            </a:prstGeom>
            <a:solidFill>
              <a:srgbClr val="99FF99"/>
            </a:solidFill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Ausführungs-bestimmungen zum QV mit Abschlussprüf.</a:t>
              </a:r>
            </a:p>
          </p:txBody>
        </p:sp>
        <p:sp>
          <p:nvSpPr>
            <p:cNvPr id="18" name="Pfeil nach rechts 17"/>
            <p:cNvSpPr/>
            <p:nvPr/>
          </p:nvSpPr>
          <p:spPr>
            <a:xfrm rot="18163875">
              <a:off x="2352675" y="1343025"/>
              <a:ext cx="1036955" cy="84455"/>
            </a:xfrm>
            <a:prstGeom prst="rightArrow">
              <a:avLst>
                <a:gd name="adj1" fmla="val 50000"/>
                <a:gd name="adj2" fmla="val 159051"/>
              </a:avLst>
            </a:prstGeom>
            <a:solidFill>
              <a:srgbClr val="CCFF66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CH" dirty="0"/>
            </a:p>
          </p:txBody>
        </p:sp>
        <p:sp>
          <p:nvSpPr>
            <p:cNvPr id="19" name="Pfeil nach rechts 18"/>
            <p:cNvSpPr/>
            <p:nvPr/>
          </p:nvSpPr>
          <p:spPr>
            <a:xfrm rot="5400000" flipV="1">
              <a:off x="1924050" y="2543175"/>
              <a:ext cx="746127" cy="106682"/>
            </a:xfrm>
            <a:prstGeom prst="rightArrow">
              <a:avLst>
                <a:gd name="adj1" fmla="val 50000"/>
                <a:gd name="adj2" fmla="val 159051"/>
              </a:avLst>
            </a:prstGeom>
            <a:solidFill>
              <a:srgbClr val="FFC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50893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2546" y="481236"/>
            <a:ext cx="8307692" cy="432048"/>
          </a:xfrm>
        </p:spPr>
        <p:txBody>
          <a:bodyPr/>
          <a:lstStyle/>
          <a:p>
            <a:pPr>
              <a:tabLst>
                <a:tab pos="401480" algn="l"/>
              </a:tabLst>
            </a:pPr>
            <a:r>
              <a:rPr lang="de-CH" dirty="0">
                <a:solidFill>
                  <a:srgbClr val="FE0000"/>
                </a:solidFill>
                <a:latin typeface="Arial" charset="0"/>
              </a:rPr>
              <a:t>Verordnung über die berufliche Grundbildung AA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BDA3E-6EC7-435C-884A-AB21C89B8E5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30920"/>
            <a:ext cx="8910133" cy="43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7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7" y="1345332"/>
            <a:ext cx="9044708" cy="405494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2546" y="545978"/>
            <a:ext cx="8307692" cy="511322"/>
          </a:xfrm>
        </p:spPr>
        <p:txBody>
          <a:bodyPr/>
          <a:lstStyle/>
          <a:p>
            <a:pPr>
              <a:tabLst>
                <a:tab pos="401480" algn="l"/>
              </a:tabLst>
            </a:pPr>
            <a:r>
              <a:rPr lang="de-CH" dirty="0">
                <a:solidFill>
                  <a:srgbClr val="FE0000"/>
                </a:solidFill>
                <a:latin typeface="Arial" charset="0"/>
              </a:rPr>
              <a:t>Verordnung über die berufliche Grundbildung AF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BDA3E-6EC7-435C-884A-AB21C89B8E5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6" name="Picture 2" descr="C:\Users\mj.AGVSBE.009\AppData\Local\Microsoft\Windows\Temporary Internet Files\Content.IE5\6KI8LQWE\MC90043267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" y="4513684"/>
            <a:ext cx="443274" cy="4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40381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Deutsch, Verhältnis 16:10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131217_AGVS_d_PPT_Master_16_zu_10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1495</Words>
  <Application>Microsoft Office PowerPoint</Application>
  <PresentationFormat>Bildschirmpräsentation (16:10)</PresentationFormat>
  <Paragraphs>394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</vt:lpstr>
      <vt:lpstr>Times New Roman</vt:lpstr>
      <vt:lpstr>Wingdings</vt:lpstr>
      <vt:lpstr>Master Deutsch, Verhältnis 16:10</vt:lpstr>
      <vt:lpstr>20131217_AGVS_d_PPT_Master_16_zu_10</vt:lpstr>
      <vt:lpstr>PowerPoint-Präsentation</vt:lpstr>
      <vt:lpstr>Verordnung über die berufliche Grundbildung AA / AF / AM </vt:lpstr>
      <vt:lpstr>PowerPoint-Präsentation</vt:lpstr>
      <vt:lpstr>Hochvoltausbildung</vt:lpstr>
      <vt:lpstr>Verordnung über die berufliche Grundbildung AA / AF / AM  </vt:lpstr>
      <vt:lpstr>Verordnung über die berufliche Grundbildung AA / AF / AM </vt:lpstr>
      <vt:lpstr>Aktuelle Dokumente</vt:lpstr>
      <vt:lpstr>Verordnung über die berufliche Grundbildung AA</vt:lpstr>
      <vt:lpstr>Verordnung über die berufliche Grundbildung AF</vt:lpstr>
      <vt:lpstr>Verordnung über die berufliche Grundbildung AM</vt:lpstr>
      <vt:lpstr>Verordnung über die berufliche Grundbildung AA / AF / AM per 2018</vt:lpstr>
      <vt:lpstr>PowerPoint-Präsentation</vt:lpstr>
      <vt:lpstr>Praktische Arbeiten AM  </vt:lpstr>
      <vt:lpstr>Praktische Arbeiten AF  </vt:lpstr>
      <vt:lpstr>Praktische Arbeiten AA  </vt:lpstr>
      <vt:lpstr>Aufgabenblatt und Protokoll praktische Prüfungen  </vt:lpstr>
      <vt:lpstr>Berufskenntnisse AM  </vt:lpstr>
      <vt:lpstr>Berufskenntnisse AF  </vt:lpstr>
      <vt:lpstr>Berufskenntnisse AA  </vt:lpstr>
      <vt:lpstr>Technische Grundbildungen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hschmid</dc:creator>
  <cp:lastModifiedBy>Arnold Schöpfer</cp:lastModifiedBy>
  <cp:revision>332</cp:revision>
  <cp:lastPrinted>2020-01-30T21:38:09Z</cp:lastPrinted>
  <dcterms:created xsi:type="dcterms:W3CDTF">2013-12-16T15:04:45Z</dcterms:created>
  <dcterms:modified xsi:type="dcterms:W3CDTF">2022-12-23T07:25:18Z</dcterms:modified>
</cp:coreProperties>
</file>